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p:sldMasterIdLst>
    <p:sldMasterId id="2147484551" r:id="rId4"/>
    <p:sldMasterId id="2147484608" r:id="rId5"/>
    <p:sldMasterId id="2147484612" r:id="rId6"/>
    <p:sldMasterId id="2147484637" r:id="rId7"/>
  </p:sldMasterIdLst>
  <p:notesMasterIdLst>
    <p:notesMasterId r:id="rId26"/>
  </p:notesMasterIdLst>
  <p:handoutMasterIdLst>
    <p:handoutMasterId r:id="rId27"/>
  </p:handoutMasterIdLst>
  <p:sldIdLst>
    <p:sldId id="1748" r:id="rId8"/>
    <p:sldId id="1749" r:id="rId9"/>
    <p:sldId id="1750" r:id="rId10"/>
    <p:sldId id="1751" r:id="rId11"/>
    <p:sldId id="1752" r:id="rId12"/>
    <p:sldId id="1753" r:id="rId13"/>
    <p:sldId id="1754" r:id="rId14"/>
    <p:sldId id="1755" r:id="rId15"/>
    <p:sldId id="1756" r:id="rId16"/>
    <p:sldId id="1757" r:id="rId17"/>
    <p:sldId id="1758" r:id="rId18"/>
    <p:sldId id="1759" r:id="rId19"/>
    <p:sldId id="1760" r:id="rId20"/>
    <p:sldId id="1762" r:id="rId21"/>
    <p:sldId id="1763" r:id="rId22"/>
    <p:sldId id="1764" r:id="rId23"/>
    <p:sldId id="1770" r:id="rId24"/>
    <p:sldId id="1774" r:id="rId25"/>
  </p:sldIdLst>
  <p:sldSz cx="12436475" cy="6994525"/>
  <p:notesSz cx="6858000" cy="1019175"/>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2" id="{82884CC8-64E1-4CFE-9ADB-320B37E0B1C6}">
          <p14:sldIdLst>
            <p14:sldId id="1748"/>
            <p14:sldId id="1749"/>
            <p14:sldId id="1750"/>
            <p14:sldId id="1751"/>
            <p14:sldId id="1752"/>
            <p14:sldId id="1753"/>
            <p14:sldId id="1754"/>
            <p14:sldId id="1755"/>
            <p14:sldId id="1756"/>
            <p14:sldId id="1757"/>
            <p14:sldId id="1758"/>
            <p14:sldId id="1759"/>
            <p14:sldId id="1760"/>
            <p14:sldId id="1762"/>
            <p14:sldId id="1763"/>
            <p14:sldId id="1764"/>
            <p14:sldId id="1770"/>
            <p14:sldId id="177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B4D9"/>
    <a:srgbClr val="EBEBEB"/>
    <a:srgbClr val="FFFFFF"/>
    <a:srgbClr val="FFF100"/>
    <a:srgbClr val="75757A"/>
    <a:srgbClr val="3C3C41"/>
    <a:srgbClr val="30E5D0"/>
    <a:srgbClr val="008272"/>
    <a:srgbClr val="0777D3"/>
    <a:srgbClr val="000000"/>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5C5061-FC23-49A3-9C8C-33D6A81F5DE5}" v="74" dt="2021-01-22T15:05:33.8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71" autoAdjust="0"/>
    <p:restoredTop sz="86389" autoAdjust="0"/>
  </p:normalViewPr>
  <p:slideViewPr>
    <p:cSldViewPr snapToGrid="0">
      <p:cViewPr varScale="1">
        <p:scale>
          <a:sx n="67" d="100"/>
          <a:sy n="67" d="100"/>
        </p:scale>
        <p:origin x="38" y="58"/>
      </p:cViewPr>
      <p:guideLst/>
    </p:cSldViewPr>
  </p:slideViewPr>
  <p:outlineViewPr>
    <p:cViewPr>
      <p:scale>
        <a:sx n="33" d="100"/>
        <a:sy n="33" d="100"/>
      </p:scale>
      <p:origin x="0" y="-3008"/>
    </p:cViewPr>
  </p:outlineViewPr>
  <p:notesTextViewPr>
    <p:cViewPr>
      <p:scale>
        <a:sx n="3" d="2"/>
        <a:sy n="3" d="2"/>
      </p:scale>
      <p:origin x="0" y="0"/>
    </p:cViewPr>
  </p:notesTextViewPr>
  <p:sorterViewPr>
    <p:cViewPr>
      <p:scale>
        <a:sx n="150" d="100"/>
        <a:sy n="150" d="100"/>
      </p:scale>
      <p:origin x="0" y="0"/>
    </p:cViewPr>
  </p:sorterViewPr>
  <p:notesViewPr>
    <p:cSldViewPr snapToGrid="0" showGuides="1">
      <p:cViewPr varScale="1">
        <p:scale>
          <a:sx n="246" d="100"/>
          <a:sy n="246" d="100"/>
        </p:scale>
        <p:origin x="198"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commentAuthors" Target="commentAuthor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8/9/2021 1:47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8/9/2021 1:47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202236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077916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The most popular way to use data in Power BI is to import it into a Power BI dataset. Importing the data means that the data is stored in the Power BI file and gets published along with the Power BI reports. This process helps make it easier for you to interact directly with your data. However, this approach might not work for all organizations.</a:t>
            </a:r>
          </a:p>
          <a:p>
            <a:endParaRPr lang="en-US" b="0" i="0" dirty="0">
              <a:solidFill>
                <a:srgbClr val="D4D4D4"/>
              </a:solidFill>
              <a:effectLst/>
              <a:latin typeface="-apple-system"/>
            </a:endParaRPr>
          </a:p>
          <a:p>
            <a:pPr algn="l"/>
            <a:r>
              <a:rPr lang="en-US" b="0" i="0" dirty="0">
                <a:effectLst/>
                <a:latin typeface="Segoe UI" panose="020B0502040204020203" pitchFamily="34" charset="0"/>
              </a:rPr>
              <a:t>The three different types of storage modes you can choose from:</a:t>
            </a:r>
          </a:p>
          <a:p>
            <a:pPr marL="171450" indent="-171450" algn="l">
              <a:buFont typeface="Arial" panose="020B0604020202020204" pitchFamily="34" charset="0"/>
              <a:buChar char="•"/>
            </a:pPr>
            <a:r>
              <a:rPr lang="en-US" b="1" i="0" dirty="0">
                <a:effectLst/>
                <a:latin typeface="Segoe UI" panose="020B0502040204020203" pitchFamily="34" charset="0"/>
              </a:rPr>
              <a:t>Import</a:t>
            </a:r>
            <a:r>
              <a:rPr lang="en-US" b="0" i="0" dirty="0">
                <a:effectLst/>
                <a:latin typeface="Segoe UI" panose="020B0502040204020203" pitchFamily="34" charset="0"/>
              </a:rPr>
              <a:t>: The Import mode allows you to create a local Power BI copy of your datasets from your data source.</a:t>
            </a:r>
          </a:p>
          <a:p>
            <a:pPr marL="171450" indent="-171450" algn="l">
              <a:buFont typeface="Arial" panose="020B0604020202020204" pitchFamily="34" charset="0"/>
              <a:buChar char="•"/>
            </a:pPr>
            <a:r>
              <a:rPr lang="en-US" b="1" i="0" dirty="0" err="1">
                <a:effectLst/>
                <a:latin typeface="Segoe UI" panose="020B0502040204020203" pitchFamily="34" charset="0"/>
              </a:rPr>
              <a:t>DirectQuery</a:t>
            </a:r>
            <a:r>
              <a:rPr lang="en-US" b="0" i="0" dirty="0">
                <a:effectLst/>
                <a:latin typeface="Segoe UI" panose="020B0502040204020203" pitchFamily="34" charset="0"/>
              </a:rPr>
              <a:t>: Create a direct connection to the data source, ensuring your data is not cached and you are always viewing the most up-to-date data.</a:t>
            </a:r>
            <a:endParaRPr lang="en-US" b="1" i="0" dirty="0">
              <a:effectLst/>
              <a:latin typeface="Segoe UI" panose="020B0502040204020203" pitchFamily="34" charset="0"/>
            </a:endParaRPr>
          </a:p>
          <a:p>
            <a:pPr marL="171450" indent="-171450" algn="l">
              <a:buFont typeface="Arial" panose="020B0604020202020204" pitchFamily="34" charset="0"/>
              <a:buChar char="•"/>
            </a:pPr>
            <a:r>
              <a:rPr lang="en-US" b="1" i="0" dirty="0">
                <a:effectLst/>
                <a:latin typeface="Segoe UI" panose="020B0502040204020203" pitchFamily="34" charset="0"/>
              </a:rPr>
              <a:t>Dual (Composite)</a:t>
            </a:r>
            <a:r>
              <a:rPr lang="en-US" b="0" i="0" dirty="0">
                <a:effectLst/>
                <a:latin typeface="Segoe UI" panose="020B0502040204020203" pitchFamily="34" charset="0"/>
              </a:rPr>
              <a:t>: Identify some data to be directly imported and other data that must be queried.</a:t>
            </a:r>
          </a:p>
          <a:p>
            <a:endParaRPr lang="en-US" b="0" i="0" dirty="0">
              <a:solidFill>
                <a:srgbClr val="D4D4D4"/>
              </a:solidFill>
              <a:effectLst/>
              <a:latin typeface="-apple-system"/>
            </a:endParaRPr>
          </a:p>
          <a:p>
            <a:endParaRPr lang="en-US" b="0" i="0" dirty="0">
              <a:solidFill>
                <a:srgbClr val="D4D4D4"/>
              </a:solidFill>
              <a:effectLst/>
              <a:latin typeface="-apple-system"/>
            </a:endParaRPr>
          </a:p>
          <a:p>
            <a:endParaRPr lang="en-US" b="0" i="0" dirty="0">
              <a:solidFill>
                <a:srgbClr val="D4D4D4"/>
              </a:solidFill>
              <a:effectLst/>
              <a:latin typeface="-apple-system"/>
            </a:endParaRPr>
          </a:p>
          <a:p>
            <a:endParaRPr lang="en-US" b="0" i="0" dirty="0">
              <a:solidFill>
                <a:srgbClr val="D4D4D4"/>
              </a:solidFill>
              <a:effectLst/>
              <a:latin typeface="-apple-system"/>
            </a:endParaRPr>
          </a:p>
          <a:p>
            <a:endParaRPr lang="en-US" b="0" i="0" dirty="0">
              <a:solidFill>
                <a:srgbClr val="D4D4D4"/>
              </a:solidFill>
              <a:effectLst/>
              <a:latin typeface="-apple-system"/>
            </a:endParaRPr>
          </a:p>
          <a:p>
            <a:endParaRPr lang="en-US" b="0" i="0" dirty="0">
              <a:solidFill>
                <a:srgbClr val="D4D4D4"/>
              </a:solidFill>
              <a:effectLst/>
              <a:latin typeface="-apple-system"/>
            </a:endParaRPr>
          </a:p>
          <a:p>
            <a:endParaRPr lang="en-US" b="0" i="0" dirty="0">
              <a:solidFill>
                <a:srgbClr val="D4D4D4"/>
              </a:solidFill>
              <a:effectLst/>
              <a:latin typeface="-apple-system"/>
            </a:endParaRPr>
          </a:p>
          <a:p>
            <a:r>
              <a:rPr lang="en-US" b="0" i="0" dirty="0">
                <a:solidFill>
                  <a:srgbClr val="D4D4D4"/>
                </a:solidFill>
                <a:effectLst/>
                <a:latin typeface="-apple-system"/>
              </a:rPr>
              <a:t>However, sometimes there may be security requirements around your data that make it impossible to directly import a copy. Or your datasets may simply be too large and would take too long to load into Power BI, and you want to avoid creating a performance bottleneck. Power BI solves these problems by using the </a:t>
            </a:r>
            <a:r>
              <a:rPr lang="en-US" b="0" i="0" dirty="0" err="1">
                <a:solidFill>
                  <a:srgbClr val="D4D4D4"/>
                </a:solidFill>
                <a:effectLst/>
                <a:latin typeface="-apple-system"/>
              </a:rPr>
              <a:t>DirectQuery</a:t>
            </a:r>
            <a:r>
              <a:rPr lang="en-US" b="0" i="0" dirty="0">
                <a:solidFill>
                  <a:srgbClr val="D4D4D4"/>
                </a:solidFill>
                <a:effectLst/>
                <a:latin typeface="-apple-system"/>
              </a:rPr>
              <a:t> storage mode, which allows you to query the data in the data source directly and not import a copy into Power BI. </a:t>
            </a:r>
            <a:r>
              <a:rPr lang="en-US" b="0" i="0" dirty="0" err="1">
                <a:solidFill>
                  <a:srgbClr val="D4D4D4"/>
                </a:solidFill>
                <a:effectLst/>
                <a:latin typeface="-apple-system"/>
              </a:rPr>
              <a:t>DirectQuery</a:t>
            </a:r>
            <a:r>
              <a:rPr lang="en-US" b="0" i="0" dirty="0">
                <a:solidFill>
                  <a:srgbClr val="D4D4D4"/>
                </a:solidFill>
                <a:effectLst/>
                <a:latin typeface="-apple-system"/>
              </a:rPr>
              <a:t> is useful because it ensures you are always viewing the most recent version of the data.</a:t>
            </a:r>
          </a:p>
          <a:p>
            <a:endParaRPr lang="en-US" b="0" i="0" dirty="0">
              <a:solidFill>
                <a:srgbClr val="D4D4D4"/>
              </a:solidFill>
              <a:effectLst/>
              <a:latin typeface="-apple-system"/>
            </a:endParaRPr>
          </a:p>
          <a:p>
            <a:r>
              <a:rPr lang="en-US" b="0" i="0" dirty="0">
                <a:solidFill>
                  <a:srgbClr val="D4D4D4"/>
                </a:solidFill>
                <a:effectLst/>
                <a:latin typeface="-apple-system"/>
              </a:rPr>
              <a:t>Using the Dual mode allows Power BI to choose the most efficient form of data retrieval.</a:t>
            </a:r>
          </a:p>
          <a:p>
            <a:endParaRPr lang="en-US" b="0" i="0" dirty="0">
              <a:solidFill>
                <a:srgbClr val="D4D4D4"/>
              </a:solidFill>
              <a:effectLst/>
              <a:latin typeface="-apple-system"/>
            </a:endParaRPr>
          </a:p>
          <a:p>
            <a:r>
              <a:rPr lang="en-US" b="0" i="0" dirty="0">
                <a:solidFill>
                  <a:srgbClr val="171717"/>
                </a:solidFill>
                <a:effectLst/>
                <a:latin typeface="Segoe UI" panose="020B0502040204020203" pitchFamily="34" charset="0"/>
              </a:rPr>
              <a:t>You can set the storage mode for each table individually in your model. This action enables a single dataset, which provides the following benefits:</a:t>
            </a:r>
            <a:endParaRPr lang="en-US" b="0" i="0" dirty="0">
              <a:solidFill>
                <a:srgbClr val="D4D4D4"/>
              </a:solidFill>
              <a:effectLst/>
              <a:latin typeface="-apple-system"/>
            </a:endParaRPr>
          </a:p>
          <a:p>
            <a:pPr marL="171450" indent="-171450">
              <a:buFont typeface="Arial" panose="020B0604020202020204" pitchFamily="34" charset="0"/>
              <a:buChar char="•"/>
            </a:pPr>
            <a:r>
              <a:rPr lang="en-US" b="0" i="0" dirty="0">
                <a:solidFill>
                  <a:srgbClr val="D4D4D4"/>
                </a:solidFill>
                <a:effectLst/>
                <a:latin typeface="-apple-system"/>
              </a:rPr>
              <a:t>Query performance</a:t>
            </a:r>
          </a:p>
          <a:p>
            <a:pPr marL="171450" indent="-171450">
              <a:buFont typeface="Arial" panose="020B0604020202020204" pitchFamily="34" charset="0"/>
              <a:buChar char="•"/>
            </a:pPr>
            <a:r>
              <a:rPr lang="en-US" b="0" i="0" dirty="0">
                <a:solidFill>
                  <a:srgbClr val="D4D4D4"/>
                </a:solidFill>
                <a:effectLst/>
                <a:latin typeface="-apple-system"/>
              </a:rPr>
              <a:t>Data refresh optimization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865787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Occasionally, organizations will need to address performance issues when running reports. Power BI provides the Performance Analyzer tool to help fix problems and streamline the process.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Consider the scenario where you are building reports for the Sales team in your organization. You've imported your data, which is in several tables within the Sales team's SQL database, by creating a data connection to the database through </a:t>
            </a:r>
            <a:r>
              <a:rPr lang="en-US" b="0" i="0" dirty="0" err="1">
                <a:effectLst/>
                <a:latin typeface="Segoe UI" panose="020B0502040204020203" pitchFamily="34" charset="0"/>
              </a:rPr>
              <a:t>DirectQuery</a:t>
            </a:r>
            <a:r>
              <a:rPr lang="en-US" b="0" i="0" dirty="0">
                <a:effectLst/>
                <a:latin typeface="Segoe UI" panose="020B0502040204020203" pitchFamily="34" charset="0"/>
              </a:rPr>
              <a:t>. When you create preliminary visuals and filters, you notice that some tables are queried faster than others, and some filters are taking longer to process compared to others.</a:t>
            </a:r>
          </a:p>
          <a:p>
            <a:endParaRPr lang="en-US" b="0" i="0" dirty="0">
              <a:solidFill>
                <a:srgbClr val="D4D4D4"/>
              </a:solidFill>
              <a:effectLst/>
              <a:latin typeface="-apple-system"/>
            </a:endParaRPr>
          </a:p>
          <a:p>
            <a:pPr algn="l"/>
            <a:r>
              <a:rPr lang="en-US" b="1" i="0" dirty="0">
                <a:effectLst/>
                <a:latin typeface="Segoe UI" panose="020B0502040204020203" pitchFamily="34" charset="0"/>
              </a:rPr>
              <a:t>Query diagnostics</a:t>
            </a:r>
          </a:p>
          <a:p>
            <a:pPr algn="l"/>
            <a:r>
              <a:rPr lang="en-US" b="0" i="0" dirty="0">
                <a:effectLst/>
                <a:latin typeface="Segoe UI" panose="020B0502040204020203" pitchFamily="34" charset="0"/>
              </a:rPr>
              <a:t>Another tool that you can use to study query performance is </a:t>
            </a:r>
            <a:r>
              <a:rPr lang="en-US" b="0" i="1" dirty="0">
                <a:effectLst/>
                <a:latin typeface="Segoe UI" panose="020B0502040204020203" pitchFamily="34" charset="0"/>
              </a:rPr>
              <a:t>query diagnostics</a:t>
            </a:r>
            <a:r>
              <a:rPr lang="en-US" b="0" i="0" dirty="0">
                <a:effectLst/>
                <a:latin typeface="Segoe UI" panose="020B0502040204020203" pitchFamily="34" charset="0"/>
              </a:rPr>
              <a:t>. This feature allows you to determine what bottlenecks (if any) exist while loading and transforming your data, refreshing your data in Power Query, running SQL statements in Query Editor, and so on.</a:t>
            </a:r>
          </a:p>
          <a:p>
            <a:endParaRPr lang="en-US" b="0" i="0" dirty="0">
              <a:solidFill>
                <a:srgbClr val="D4D4D4"/>
              </a:solidFill>
              <a:effectLst/>
              <a:latin typeface="-apple-system"/>
            </a:endParaRPr>
          </a:p>
          <a:p>
            <a:r>
              <a:rPr lang="en-US" b="1" i="0" dirty="0">
                <a:solidFill>
                  <a:srgbClr val="D4D4D4"/>
                </a:solidFill>
                <a:effectLst/>
                <a:latin typeface="-apple-system"/>
              </a:rPr>
              <a:t>Other Techniques</a:t>
            </a:r>
            <a:r>
              <a:rPr lang="en-US" b="0" i="0" dirty="0">
                <a:solidFill>
                  <a:srgbClr val="D4D4D4"/>
                </a:solidFill>
                <a:effectLst/>
                <a:latin typeface="-apple-system"/>
              </a:rPr>
              <a:t>:</a:t>
            </a:r>
          </a:p>
          <a:p>
            <a:pPr marL="171450" indent="-171450">
              <a:buFont typeface="Arial" panose="020B0604020202020204" pitchFamily="34" charset="0"/>
              <a:buChar char="•"/>
            </a:pPr>
            <a:r>
              <a:rPr lang="en-US" b="0" i="0" dirty="0">
                <a:solidFill>
                  <a:srgbClr val="D4D4D4"/>
                </a:solidFill>
                <a:effectLst/>
                <a:latin typeface="-apple-system"/>
              </a:rPr>
              <a:t>Process as much data as possible in the original data source.</a:t>
            </a:r>
          </a:p>
          <a:p>
            <a:pPr marL="171450" indent="-171450">
              <a:buFont typeface="Arial" panose="020B0604020202020204" pitchFamily="34" charset="0"/>
              <a:buChar char="•"/>
            </a:pPr>
            <a:r>
              <a:rPr lang="en-US" b="0" i="0" dirty="0">
                <a:solidFill>
                  <a:srgbClr val="D4D4D4"/>
                </a:solidFill>
                <a:effectLst/>
                <a:latin typeface="-apple-system"/>
              </a:rPr>
              <a:t>Use native SQL queries.</a:t>
            </a:r>
          </a:p>
          <a:p>
            <a:pPr marL="171450" indent="-171450">
              <a:buFont typeface="Arial" panose="020B0604020202020204" pitchFamily="34" charset="0"/>
              <a:buChar char="•"/>
            </a:pPr>
            <a:r>
              <a:rPr lang="en-US" b="0" i="0" dirty="0">
                <a:solidFill>
                  <a:srgbClr val="D4D4D4"/>
                </a:solidFill>
                <a:effectLst/>
                <a:latin typeface="-apple-system"/>
              </a:rPr>
              <a:t>Separate date and time, if bound together. </a:t>
            </a:r>
          </a:p>
          <a:p>
            <a:endParaRPr lang="en-US" b="0" i="0" dirty="0">
              <a:solidFill>
                <a:srgbClr val="D4D4D4"/>
              </a:solidFill>
              <a:effectLst/>
              <a:latin typeface="-apple-system"/>
            </a:endParaRPr>
          </a:p>
          <a:p>
            <a:endParaRPr lang="en-US" b="0" i="0" dirty="0">
              <a:solidFill>
                <a:srgbClr val="D4D4D4"/>
              </a:solidFill>
              <a:effectLst/>
              <a:latin typeface="-apple-system"/>
            </a:endParaRPr>
          </a:p>
          <a:p>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865787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The performance in Power Query depends on the performance at the data source level. The variety of data sources that Power Query offers is very wide, and the performance tuning techniques for each source are equally wide. For instance, if you extract data from a Microsoft SQL Server, you should follow the performance tuning guidelines for the product. Good SQL Server performance tuning techniques includes index creation, hardware upgrades, execution plan tuning, and data compression. These topics are beyond the scope here, and are covered only as an example to build familiarity with your data source and reap the benefits when using Power BI and Power Query.</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Power Query takes advantage of good performance at the data source through a technique called Query Folding.</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865787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The query folding within Power Query Editor helps you increase the performance of your Power BI reports. </a:t>
            </a:r>
            <a:r>
              <a:rPr lang="en-US" b="0" i="1" dirty="0">
                <a:solidFill>
                  <a:srgbClr val="D4D4D4"/>
                </a:solidFill>
                <a:effectLst/>
                <a:latin typeface="-apple-system"/>
              </a:rPr>
              <a:t>Query folding</a:t>
            </a:r>
            <a:r>
              <a:rPr lang="en-US" b="0" i="0" dirty="0">
                <a:solidFill>
                  <a:srgbClr val="D4D4D4"/>
                </a:solidFill>
                <a:effectLst/>
                <a:latin typeface="-apple-system"/>
              </a:rPr>
              <a:t> is the process by which the transformations and edits that you make in Power Query Editor are simultaneously tracked as native queries, or simple </a:t>
            </a:r>
            <a:r>
              <a:rPr lang="en-US" b="1" i="0" dirty="0">
                <a:solidFill>
                  <a:srgbClr val="D4D4D4"/>
                </a:solidFill>
                <a:effectLst/>
                <a:latin typeface="-apple-system"/>
              </a:rPr>
              <a:t>Select</a:t>
            </a:r>
            <a:r>
              <a:rPr lang="en-US" b="0" i="0" dirty="0">
                <a:solidFill>
                  <a:srgbClr val="D4D4D4"/>
                </a:solidFill>
                <a:effectLst/>
                <a:latin typeface="-apple-system"/>
              </a:rPr>
              <a:t> SQL statements, while you are actively making transformations. The reason for implementing this process is to ensure that these transformations can take place in the original data source server and do not overwhelm Power BI computing resources.</a:t>
            </a:r>
          </a:p>
          <a:p>
            <a:endParaRPr lang="en-US" b="0" i="0" dirty="0">
              <a:solidFill>
                <a:srgbClr val="D4D4D4"/>
              </a:solidFill>
              <a:effectLst/>
              <a:latin typeface="-apple-system"/>
            </a:endParaRPr>
          </a:p>
          <a:p>
            <a:r>
              <a:rPr lang="en-US" b="0" i="0" dirty="0">
                <a:effectLst/>
                <a:latin typeface="Segoe UI" panose="020B0502040204020203" pitchFamily="34" charset="0"/>
              </a:rPr>
              <a:t>You can use Power Query to load data into Power BI. Using Power Query Editor you can then make further transformations to your data, such as renaming or deleting columns, appending, parsing, filtering, or grouping your data.</a:t>
            </a:r>
            <a:endParaRPr lang="en-US" b="0" i="0" dirty="0">
              <a:solidFill>
                <a:srgbClr val="D4D4D4"/>
              </a:solidFill>
              <a:effectLst/>
              <a:latin typeface="-apple-system"/>
            </a:endParaRPr>
          </a:p>
          <a:p>
            <a:endParaRPr lang="en-US" b="0" i="0" dirty="0">
              <a:solidFill>
                <a:srgbClr val="D4D4D4"/>
              </a:solidFill>
              <a:effectLst/>
              <a:latin typeface="-apple-system"/>
            </a:endParaRPr>
          </a:p>
          <a:p>
            <a:pPr algn="l"/>
            <a:r>
              <a:rPr lang="en-US" b="0" i="0" dirty="0">
                <a:effectLst/>
                <a:latin typeface="Segoe UI" panose="020B0502040204020203" pitchFamily="34" charset="0"/>
              </a:rPr>
              <a:t>The benefits to query folding include:</a:t>
            </a:r>
          </a:p>
          <a:p>
            <a:pPr marL="171450" indent="-171450" algn="l">
              <a:buFont typeface="Arial" panose="020B0604020202020204" pitchFamily="34" charset="0"/>
              <a:buChar char="•"/>
            </a:pPr>
            <a:r>
              <a:rPr lang="en-US" b="1" i="0" dirty="0">
                <a:effectLst/>
                <a:latin typeface="Segoe UI" panose="020B0502040204020203" pitchFamily="34" charset="0"/>
              </a:rPr>
              <a:t>More efficiency in data refreshes and incremental refreshes</a:t>
            </a:r>
            <a:r>
              <a:rPr lang="en-US" b="0" i="0" dirty="0">
                <a:effectLst/>
                <a:latin typeface="Segoe UI" panose="020B0502040204020203" pitchFamily="34" charset="0"/>
              </a:rPr>
              <a:t>. When you import data tables by using query folding, Power BI is better able to allocate resources and refresh the data faster because Power BI does not have to run through each transformation locally.</a:t>
            </a:r>
          </a:p>
          <a:p>
            <a:pPr marL="171450" indent="-171450" algn="l">
              <a:buFont typeface="Arial" panose="020B0604020202020204" pitchFamily="34" charset="0"/>
              <a:buChar char="•"/>
            </a:pPr>
            <a:r>
              <a:rPr lang="en-US" b="1" i="0" dirty="0">
                <a:effectLst/>
                <a:latin typeface="Segoe UI" panose="020B0502040204020203" pitchFamily="34" charset="0"/>
              </a:rPr>
              <a:t>Automatic compatibility with </a:t>
            </a:r>
            <a:r>
              <a:rPr lang="en-US" b="1" i="0" dirty="0" err="1">
                <a:effectLst/>
                <a:latin typeface="Segoe UI" panose="020B0502040204020203" pitchFamily="34" charset="0"/>
              </a:rPr>
              <a:t>DirectQuery</a:t>
            </a:r>
            <a:r>
              <a:rPr lang="en-US" b="1" i="0" dirty="0">
                <a:effectLst/>
                <a:latin typeface="Segoe UI" panose="020B0502040204020203" pitchFamily="34" charset="0"/>
              </a:rPr>
              <a:t> and Dual storage modes</a:t>
            </a:r>
            <a:r>
              <a:rPr lang="en-US" b="0" i="0" dirty="0">
                <a:effectLst/>
                <a:latin typeface="Segoe UI" panose="020B0502040204020203" pitchFamily="34" charset="0"/>
              </a:rPr>
              <a:t>. All </a:t>
            </a:r>
            <a:r>
              <a:rPr lang="en-US" b="0" i="0" dirty="0" err="1">
                <a:effectLst/>
                <a:latin typeface="Segoe UI" panose="020B0502040204020203" pitchFamily="34" charset="0"/>
              </a:rPr>
              <a:t>DirectQuery</a:t>
            </a:r>
            <a:r>
              <a:rPr lang="en-US" b="0" i="0" dirty="0">
                <a:effectLst/>
                <a:latin typeface="Segoe UI" panose="020B0502040204020203" pitchFamily="34" charset="0"/>
              </a:rPr>
              <a:t> and Dual storage mode data sources must have the back-end server processing abilities to create a direct connection, which means that query folding is an automatic capability that you can use. If all transformations can be reduced to a single </a:t>
            </a:r>
            <a:r>
              <a:rPr lang="en-US" b="1" i="0" dirty="0">
                <a:effectLst/>
                <a:latin typeface="Segoe UI" panose="020B0502040204020203" pitchFamily="34" charset="0"/>
              </a:rPr>
              <a:t>Select</a:t>
            </a:r>
            <a:r>
              <a:rPr lang="en-US" b="0" i="0" dirty="0">
                <a:effectLst/>
                <a:latin typeface="Segoe UI" panose="020B0502040204020203" pitchFamily="34" charset="0"/>
              </a:rPr>
              <a:t> statement, then query folding can occur.</a:t>
            </a:r>
          </a:p>
          <a:p>
            <a:endParaRPr lang="en-US" dirty="0"/>
          </a:p>
          <a:p>
            <a:pPr algn="l"/>
            <a:r>
              <a:rPr lang="en-US" b="0" i="0" dirty="0">
                <a:effectLst/>
                <a:latin typeface="Segoe UI" panose="020B0502040204020203" pitchFamily="34" charset="0"/>
              </a:rPr>
              <a:t>If the </a:t>
            </a:r>
            <a:r>
              <a:rPr lang="en-US" b="1" i="0" dirty="0">
                <a:effectLst/>
                <a:latin typeface="Segoe UI" panose="020B0502040204020203" pitchFamily="34" charset="0"/>
              </a:rPr>
              <a:t>View Native Query</a:t>
            </a:r>
            <a:r>
              <a:rPr lang="en-US" b="0" i="0" dirty="0">
                <a:effectLst/>
                <a:latin typeface="Segoe UI" panose="020B0502040204020203" pitchFamily="34" charset="0"/>
              </a:rPr>
              <a:t> option is not available (not displayed in bold type), that query folding is not possible for this step, and you will have to work backward in the </a:t>
            </a:r>
            <a:r>
              <a:rPr lang="en-US" b="1" i="0" dirty="0">
                <a:effectLst/>
                <a:latin typeface="Segoe UI" panose="020B0502040204020203" pitchFamily="34" charset="0"/>
              </a:rPr>
              <a:t>Applied Steps</a:t>
            </a:r>
            <a:r>
              <a:rPr lang="en-US" b="0" i="0" dirty="0">
                <a:effectLst/>
                <a:latin typeface="Segoe UI" panose="020B0502040204020203" pitchFamily="34" charset="0"/>
              </a:rPr>
              <a:t> area until you reach the step in which </a:t>
            </a:r>
            <a:r>
              <a:rPr lang="en-US" b="1" i="0" dirty="0">
                <a:effectLst/>
                <a:latin typeface="Segoe UI" panose="020B0502040204020203" pitchFamily="34" charset="0"/>
              </a:rPr>
              <a:t>View Native Query</a:t>
            </a:r>
            <a:r>
              <a:rPr lang="en-US" b="0" i="0" dirty="0">
                <a:effectLst/>
                <a:latin typeface="Segoe UI" panose="020B0502040204020203" pitchFamily="34" charset="0"/>
              </a:rPr>
              <a:t> is available (displays in bold type). This process will reveal the native query that is used to transform the dataset.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Native queries are not possible for the following transformations:</a:t>
            </a:r>
          </a:p>
          <a:p>
            <a:pPr marL="171450" indent="-171450" algn="l">
              <a:buFont typeface="Arial" panose="020B0604020202020204" pitchFamily="34" charset="0"/>
              <a:buChar char="•"/>
            </a:pPr>
            <a:r>
              <a:rPr lang="en-US" b="0" i="0" dirty="0">
                <a:effectLst/>
                <a:latin typeface="Segoe UI" panose="020B0502040204020203" pitchFamily="34" charset="0"/>
              </a:rPr>
              <a:t>Adding an index column</a:t>
            </a:r>
          </a:p>
          <a:p>
            <a:pPr marL="171450" indent="-171450" algn="l">
              <a:buFont typeface="Arial" panose="020B0604020202020204" pitchFamily="34" charset="0"/>
              <a:buChar char="•"/>
            </a:pPr>
            <a:r>
              <a:rPr lang="en-US" b="0" i="0" dirty="0">
                <a:effectLst/>
                <a:latin typeface="Segoe UI" panose="020B0502040204020203" pitchFamily="34" charset="0"/>
              </a:rPr>
              <a:t>Merging and appending columns of different tables with two different sources</a:t>
            </a:r>
          </a:p>
          <a:p>
            <a:pPr marL="171450" indent="-171450" algn="l">
              <a:buFont typeface="Arial" panose="020B0604020202020204" pitchFamily="34" charset="0"/>
              <a:buChar char="•"/>
            </a:pPr>
            <a:r>
              <a:rPr lang="en-US" b="0" i="0" dirty="0">
                <a:effectLst/>
                <a:latin typeface="Segoe UI" panose="020B0502040204020203" pitchFamily="34" charset="0"/>
              </a:rPr>
              <a:t>Changing the data type of a column</a:t>
            </a:r>
          </a:p>
          <a:p>
            <a:pPr marL="171450" indent="-171450" algn="l">
              <a:buFont typeface="Arial" panose="020B0604020202020204" pitchFamily="34" charset="0"/>
              <a:buChar char="•"/>
            </a:pPr>
            <a:r>
              <a:rPr lang="en-US" b="0" i="0" dirty="0">
                <a:effectLst/>
                <a:latin typeface="Segoe UI" panose="020B0502040204020203" pitchFamily="34" charset="0"/>
              </a:rPr>
              <a:t>Running complex DAX functions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 good guideline to remember is that if you can translate a transformation into a </a:t>
            </a:r>
            <a:r>
              <a:rPr lang="en-US" b="1" i="0" dirty="0">
                <a:effectLst/>
                <a:latin typeface="Segoe UI" panose="020B0502040204020203" pitchFamily="34" charset="0"/>
              </a:rPr>
              <a:t>Select</a:t>
            </a:r>
            <a:r>
              <a:rPr lang="en-US" b="0" i="0" dirty="0">
                <a:effectLst/>
                <a:latin typeface="Segoe UI" panose="020B0502040204020203" pitchFamily="34" charset="0"/>
              </a:rPr>
              <a:t> SQL statement, which includes operators and clauses such as GROUP BY, SORT BY, WHERE, UNION ALL, and JOIN, you can use query folding.</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865787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0779169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4D4D4"/>
                </a:solidFill>
                <a:effectLst/>
                <a:latin typeface="-apple-system"/>
              </a:rPr>
              <a:t>While importing data into Power BI, you may encounter errors resulting from factors such as:</a:t>
            </a:r>
          </a:p>
          <a:p>
            <a:pPr marL="171450" indent="-171450" algn="l">
              <a:buFont typeface="Arial" panose="020B0604020202020204" pitchFamily="34" charset="0"/>
              <a:buChar char="•"/>
            </a:pPr>
            <a:r>
              <a:rPr lang="en-US" b="0" i="0" dirty="0">
                <a:solidFill>
                  <a:srgbClr val="D4D4D4"/>
                </a:solidFill>
                <a:effectLst/>
                <a:latin typeface="-apple-system"/>
              </a:rPr>
              <a:t>Power BI imports from numerous data sources.</a:t>
            </a:r>
          </a:p>
          <a:p>
            <a:pPr marL="171450" indent="-171450" algn="l">
              <a:buFont typeface="Arial" panose="020B0604020202020204" pitchFamily="34" charset="0"/>
              <a:buChar char="•"/>
            </a:pPr>
            <a:r>
              <a:rPr lang="en-US" b="0" i="0" dirty="0">
                <a:solidFill>
                  <a:srgbClr val="D4D4D4"/>
                </a:solidFill>
                <a:effectLst/>
                <a:latin typeface="-apple-system"/>
              </a:rPr>
              <a:t>Each data source might have dozens (and sometimes hundreds) of different error messages.</a:t>
            </a:r>
          </a:p>
          <a:p>
            <a:pPr marL="171450" indent="-171450" algn="l">
              <a:buFont typeface="Arial" panose="020B0604020202020204" pitchFamily="34" charset="0"/>
              <a:buChar char="•"/>
            </a:pPr>
            <a:r>
              <a:rPr lang="en-US" b="0" i="0" dirty="0">
                <a:solidFill>
                  <a:srgbClr val="D4D4D4"/>
                </a:solidFill>
                <a:effectLst/>
                <a:latin typeface="-apple-system"/>
              </a:rPr>
              <a:t>Other components can cause errors, such as hard drives, networks, software services, and operating systems.</a:t>
            </a:r>
          </a:p>
          <a:p>
            <a:pPr marL="171450" indent="-171450" algn="l">
              <a:buFont typeface="Arial" panose="020B0604020202020204" pitchFamily="34" charset="0"/>
              <a:buChar char="•"/>
            </a:pPr>
            <a:r>
              <a:rPr lang="en-US" b="0" i="0" dirty="0">
                <a:solidFill>
                  <a:srgbClr val="D4D4D4"/>
                </a:solidFill>
                <a:effectLst/>
                <a:latin typeface="-apple-system"/>
              </a:rPr>
              <a:t>Data can often not comply with any specific schema.</a:t>
            </a:r>
          </a:p>
          <a:p>
            <a:pPr marL="0" indent="0" algn="l">
              <a:buFont typeface="Arial" panose="020B0604020202020204" pitchFamily="34" charset="0"/>
              <a:buNone/>
            </a:pPr>
            <a:endParaRPr lang="en-US" b="0" i="0" dirty="0">
              <a:solidFill>
                <a:srgbClr val="D4D4D4"/>
              </a:solidFill>
              <a:effectLst/>
              <a:latin typeface="-apple-system"/>
            </a:endParaRPr>
          </a:p>
          <a:p>
            <a:pPr marL="0" indent="0" algn="l">
              <a:buFont typeface="Arial" panose="020B0604020202020204" pitchFamily="34" charset="0"/>
              <a:buNone/>
            </a:pPr>
            <a:r>
              <a:rPr lang="en-US" b="1" i="0" dirty="0">
                <a:solidFill>
                  <a:srgbClr val="D4D4D4"/>
                </a:solidFill>
                <a:effectLst/>
                <a:latin typeface="-apple-system"/>
              </a:rPr>
              <a:t>Details</a:t>
            </a:r>
            <a:r>
              <a:rPr lang="en-US" b="0" i="0" dirty="0">
                <a:solidFill>
                  <a:srgbClr val="D4D4D4"/>
                </a:solidFill>
                <a:effectLst/>
                <a:latin typeface="-apple-system"/>
              </a:rPr>
              <a:t>:</a:t>
            </a:r>
          </a:p>
          <a:p>
            <a:pPr marL="171450" indent="-171450" algn="l">
              <a:buFont typeface="Arial" panose="020B0604020202020204" pitchFamily="34" charset="0"/>
              <a:buChar char="•"/>
            </a:pPr>
            <a:r>
              <a:rPr lang="en-US" b="1" i="0" dirty="0">
                <a:solidFill>
                  <a:srgbClr val="D4D4D4"/>
                </a:solidFill>
                <a:effectLst/>
                <a:latin typeface="-apple-system"/>
              </a:rPr>
              <a:t>Query timeout</a:t>
            </a:r>
            <a:r>
              <a:rPr lang="en-US" b="0" i="0" dirty="0">
                <a:solidFill>
                  <a:srgbClr val="D4D4D4"/>
                </a:solidFill>
                <a:effectLst/>
                <a:latin typeface="-apple-system"/>
              </a:rPr>
              <a:t>:  Hardware resources are being constrained by concurrent users using the same data.</a:t>
            </a:r>
          </a:p>
          <a:p>
            <a:pPr marL="171450" indent="-171450" algn="l">
              <a:buFont typeface="Arial" panose="020B0604020202020204" pitchFamily="34" charset="0"/>
              <a:buChar char="•"/>
            </a:pPr>
            <a:r>
              <a:rPr lang="en-US" b="1" i="0" dirty="0">
                <a:solidFill>
                  <a:srgbClr val="D4D4D4"/>
                </a:solidFill>
                <a:effectLst/>
                <a:latin typeface="-apple-system"/>
              </a:rPr>
              <a:t>Timeout expired</a:t>
            </a:r>
            <a:r>
              <a:rPr lang="en-US" b="0" i="0" dirty="0">
                <a:solidFill>
                  <a:srgbClr val="D4D4D4"/>
                </a:solidFill>
                <a:effectLst/>
                <a:latin typeface="-apple-system"/>
              </a:rPr>
              <a:t>: </a:t>
            </a:r>
            <a:r>
              <a:rPr lang="en-US" b="0" i="0" dirty="0">
                <a:effectLst/>
                <a:latin typeface="Segoe UI" panose="020B0502040204020203" pitchFamily="34" charset="0"/>
              </a:rPr>
              <a:t>Indicates that you've pulled too much data according to your organization's policies.</a:t>
            </a:r>
            <a:endParaRPr lang="en-US" b="0" i="0" dirty="0">
              <a:solidFill>
                <a:srgbClr val="D4D4D4"/>
              </a:solidFill>
              <a:effectLst/>
              <a:latin typeface="-apple-system"/>
            </a:endParaRPr>
          </a:p>
          <a:p>
            <a:pPr marL="171450" indent="-171450" algn="l">
              <a:buFont typeface="Arial" panose="020B0604020202020204" pitchFamily="34" charset="0"/>
              <a:buChar char="•"/>
            </a:pPr>
            <a:r>
              <a:rPr lang="en-US" b="1" i="0" dirty="0">
                <a:solidFill>
                  <a:srgbClr val="D4D4D4"/>
                </a:solidFill>
                <a:effectLst/>
                <a:latin typeface="-apple-system"/>
              </a:rPr>
              <a:t>Couldn’t find data</a:t>
            </a:r>
            <a:r>
              <a:rPr lang="en-US" b="0" i="0" dirty="0">
                <a:solidFill>
                  <a:srgbClr val="D4D4D4"/>
                </a:solidFill>
                <a:effectLst/>
                <a:latin typeface="-apple-system"/>
              </a:rPr>
              <a:t>: </a:t>
            </a:r>
            <a:r>
              <a:rPr lang="en-US" b="0" i="0" dirty="0">
                <a:effectLst/>
                <a:latin typeface="Segoe UI" panose="020B0502040204020203" pitchFamily="34" charset="0"/>
              </a:rPr>
              <a:t>Power BI expects to find data formatted as a table from Excel.</a:t>
            </a:r>
            <a:endParaRPr lang="en-US" b="0" i="0" dirty="0">
              <a:solidFill>
                <a:srgbClr val="D4D4D4"/>
              </a:solidFill>
              <a:effectLst/>
              <a:latin typeface="-apple-system"/>
            </a:endParaRPr>
          </a:p>
          <a:p>
            <a:pPr marL="171450" indent="-171450" algn="l">
              <a:buFont typeface="Arial" panose="020B0604020202020204" pitchFamily="34" charset="0"/>
              <a:buChar char="•"/>
            </a:pPr>
            <a:r>
              <a:rPr lang="en-US" b="1" i="0" dirty="0">
                <a:solidFill>
                  <a:srgbClr val="D4D4D4"/>
                </a:solidFill>
                <a:effectLst/>
                <a:latin typeface="-apple-system"/>
              </a:rPr>
              <a:t>Could not find file</a:t>
            </a:r>
            <a:r>
              <a:rPr lang="en-US" b="0" i="0" dirty="0">
                <a:solidFill>
                  <a:srgbClr val="D4D4D4"/>
                </a:solidFill>
                <a:effectLst/>
                <a:latin typeface="-apple-system"/>
              </a:rPr>
              <a:t>: </a:t>
            </a:r>
            <a:r>
              <a:rPr lang="en-US" b="0" i="0" dirty="0">
                <a:effectLst/>
                <a:latin typeface="Segoe UI" panose="020B0502040204020203" pitchFamily="34" charset="0"/>
              </a:rPr>
              <a:t>Caused by the file moving locations or the permissions to the file changing.</a:t>
            </a:r>
            <a:endParaRPr lang="en-US" b="0" i="0" dirty="0">
              <a:solidFill>
                <a:srgbClr val="D4D4D4"/>
              </a:solidFill>
              <a:effectLst/>
              <a:latin typeface="-apple-system"/>
            </a:endParaRPr>
          </a:p>
          <a:p>
            <a:pPr marL="171450" indent="-171450" algn="l">
              <a:buFont typeface="Arial" panose="020B0604020202020204" pitchFamily="34" charset="0"/>
              <a:buChar char="•"/>
            </a:pPr>
            <a:r>
              <a:rPr lang="en-US" b="1" i="0" dirty="0">
                <a:solidFill>
                  <a:srgbClr val="D4D4D4"/>
                </a:solidFill>
                <a:effectLst/>
                <a:latin typeface="-apple-system"/>
              </a:rPr>
              <a:t>Data type errors</a:t>
            </a:r>
            <a:r>
              <a:rPr lang="en-US" b="0" i="0" dirty="0">
                <a:solidFill>
                  <a:srgbClr val="D4D4D4"/>
                </a:solidFill>
                <a:effectLst/>
                <a:latin typeface="-apple-system"/>
              </a:rPr>
              <a:t>: </a:t>
            </a:r>
            <a:r>
              <a:rPr lang="en-US" b="0" i="0" dirty="0">
                <a:effectLst/>
                <a:latin typeface="Segoe UI" panose="020B0502040204020203" pitchFamily="34" charset="0"/>
              </a:rPr>
              <a:t>An error in interpreting the data type in Power BI. The resolution to this error is unique to the data source.</a:t>
            </a:r>
            <a:endParaRPr lang="en-US" b="0" i="0" dirty="0">
              <a:solidFill>
                <a:srgbClr val="D4D4D4"/>
              </a:solidFill>
              <a:effectLst/>
              <a:latin typeface="-apple-system"/>
            </a:endParaRPr>
          </a:p>
          <a:p>
            <a:pPr marL="0" indent="0" algn="l">
              <a:buFont typeface="Arial" panose="020B0604020202020204" pitchFamily="34" charset="0"/>
              <a:buNone/>
            </a:pPr>
            <a:endParaRPr lang="en-US" b="0" i="0" dirty="0">
              <a:solidFill>
                <a:srgbClr val="D4D4D4"/>
              </a:solidFill>
              <a:effectLst/>
              <a:latin typeface="-apple-system"/>
            </a:endParaRPr>
          </a:p>
          <a:p>
            <a:pPr algn="l">
              <a:buFont typeface="Arial" panose="020B0604020202020204" pitchFamily="34" charset="0"/>
              <a:buNone/>
            </a:pPr>
            <a:r>
              <a:rPr lang="en-US" b="0" i="0" dirty="0">
                <a:solidFill>
                  <a:srgbClr val="D4D4D4"/>
                </a:solidFill>
                <a:effectLst/>
                <a:latin typeface="-apple-system"/>
              </a:rPr>
              <a:t>This list isn’t exhaustive, but shows common errors encountered.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865787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discussed:</a:t>
            </a:r>
          </a:p>
          <a:p>
            <a:pPr marL="171450" indent="-171450">
              <a:buFont typeface="Arial" panose="020B0604020202020204" pitchFamily="34" charset="0"/>
              <a:buChar char="•"/>
            </a:pPr>
            <a:r>
              <a:rPr lang="en-US" dirty="0"/>
              <a:t>How to get data from different data sources</a:t>
            </a:r>
          </a:p>
          <a:p>
            <a:pPr marL="171450" indent="-171450">
              <a:buFont typeface="Arial" panose="020B0604020202020204" pitchFamily="34" charset="0"/>
              <a:buChar char="•"/>
            </a:pPr>
            <a:r>
              <a:rPr lang="en-US" dirty="0"/>
              <a:t>How to optimize performance</a:t>
            </a:r>
          </a:p>
          <a:p>
            <a:pPr marL="171450" indent="-171450">
              <a:buFont typeface="Arial" panose="020B0604020202020204" pitchFamily="34" charset="0"/>
              <a:buChar char="•"/>
            </a:pPr>
            <a:r>
              <a:rPr lang="en-US" dirty="0"/>
              <a:t>How to resolve data errors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642125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4D4D4"/>
                </a:solidFill>
                <a:effectLst/>
                <a:latin typeface="-apple-system"/>
              </a:rPr>
              <a:t>By the end of this module, you’ll be able to:</a:t>
            </a:r>
          </a:p>
          <a:p>
            <a:pPr marL="171450" indent="-171450" algn="l">
              <a:buFont typeface="Arial" panose="020B0604020202020204" pitchFamily="34" charset="0"/>
              <a:buChar char="•"/>
            </a:pPr>
            <a:r>
              <a:rPr lang="en-US" b="0" i="0" dirty="0">
                <a:solidFill>
                  <a:srgbClr val="D4D4D4"/>
                </a:solidFill>
                <a:effectLst/>
                <a:latin typeface="-apple-system"/>
              </a:rPr>
              <a:t>Get data from various data sources</a:t>
            </a:r>
          </a:p>
          <a:p>
            <a:pPr marL="171450" indent="-171450" algn="l">
              <a:buFont typeface="Arial" panose="020B0604020202020204" pitchFamily="34" charset="0"/>
              <a:buChar char="•"/>
            </a:pPr>
            <a:r>
              <a:rPr lang="en-US" b="0" i="0" dirty="0">
                <a:solidFill>
                  <a:srgbClr val="D4D4D4"/>
                </a:solidFill>
                <a:effectLst/>
                <a:latin typeface="-apple-system"/>
              </a:rPr>
              <a:t>Optimize performance</a:t>
            </a:r>
          </a:p>
          <a:p>
            <a:pPr marL="171450" indent="-171450" algn="l">
              <a:buFont typeface="Arial" panose="020B0604020202020204" pitchFamily="34" charset="0"/>
              <a:buChar char="•"/>
            </a:pPr>
            <a:r>
              <a:rPr lang="en-US" b="0" i="0" dirty="0">
                <a:solidFill>
                  <a:srgbClr val="D4D4D4"/>
                </a:solidFill>
                <a:effectLst/>
                <a:latin typeface="-apple-system"/>
              </a:rPr>
              <a:t>Resolve data errors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459596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077916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Like most of us, you work for a company where you are required to build Microsoft Power BI reports. The data resides in several different databases and files. These data repositories are different from each other, some are in Microsoft SQL Server, some are in Microsoft Excel, but all the data is related.</a:t>
            </a:r>
            <a:endParaRPr lang="en-US" b="0" i="0" dirty="0">
              <a:solidFill>
                <a:srgbClr val="D4D4D4"/>
              </a:solidFill>
              <a:effectLst/>
              <a:latin typeface="-apple-system"/>
            </a:endParaRPr>
          </a:p>
          <a:p>
            <a:endParaRPr lang="en-US" b="0" i="0" dirty="0">
              <a:solidFill>
                <a:srgbClr val="D4D4D4"/>
              </a:solidFill>
              <a:effectLst/>
              <a:latin typeface="-apple-system"/>
            </a:endParaRPr>
          </a:p>
          <a:p>
            <a:r>
              <a:rPr lang="en-US" b="0" i="0" dirty="0">
                <a:solidFill>
                  <a:srgbClr val="D4D4D4"/>
                </a:solidFill>
                <a:effectLst/>
                <a:latin typeface="-apple-system"/>
              </a:rPr>
              <a:t>Before you can create reports, you must first extract data from the various data sources. Interacting with SQL Server is different from Excel, so you should learn the nuances of both systems. After you’ve learned the particulars of each system, you can use Power Query (the query engine used by Power BI and Excel) to help you clean the data, such as renaming columns, replacing values, removing errors, and combining query results. </a:t>
            </a:r>
          </a:p>
          <a:p>
            <a:endParaRPr lang="en-US" b="0" i="0" dirty="0">
              <a:solidFill>
                <a:srgbClr val="D4D4D4"/>
              </a:solidFill>
              <a:effectLst/>
              <a:latin typeface="-apple-system"/>
            </a:endParaRPr>
          </a:p>
          <a:p>
            <a:r>
              <a:rPr lang="en-US" b="0" i="0" dirty="0">
                <a:solidFill>
                  <a:srgbClr val="D4D4D4"/>
                </a:solidFill>
                <a:effectLst/>
                <a:latin typeface="-apple-system"/>
              </a:rPr>
              <a:t>After the data has been cleaned and organized, you are ready to build reports in Power BI. Finally, you will publish your combined dataset and reports to Power BI service (PBIS). From there, other people can use your dataset and build their own reports or they can use the reports that you’ve already built. Additionally, if someone else built a dataset that you'd like to use, you can build reports from that, too!</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865787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Organizations often export and store data in files. One possible file format is a flat file. A flat file is a type of file that has only one data table and every row of data is in the same structure. The file does not contain hierarchies. Likely, you're familiar with the most common types of flat files, which are comma-separated values (.csv) files, delimited text (.txt) files, and fixed width files. Another type of file would be the output files from different applications, like Microsoft Excel workbooks (.xlsx). </a:t>
            </a:r>
            <a:r>
              <a:rPr lang="en-US" b="0" i="0" dirty="0">
                <a:effectLst/>
                <a:latin typeface="Segoe UI" panose="020B0502040204020203" pitchFamily="34" charset="0"/>
              </a:rPr>
              <a:t>Power BI Desktop allows you to get data from many types of files.</a:t>
            </a:r>
            <a:endParaRPr lang="en-US" b="0" i="0" dirty="0">
              <a:solidFill>
                <a:srgbClr val="D4D4D4"/>
              </a:solidFill>
              <a:effectLst/>
              <a:latin typeface="-apple-system"/>
            </a:endParaRPr>
          </a:p>
          <a:p>
            <a:endParaRPr lang="en-US" b="0" i="0" dirty="0">
              <a:solidFill>
                <a:srgbClr val="D4D4D4"/>
              </a:solidFill>
              <a:effectLst/>
              <a:latin typeface="-apple-system"/>
            </a:endParaRPr>
          </a:p>
          <a:p>
            <a:pPr marL="171450" indent="-171450">
              <a:buFont typeface="Arial" panose="020B0604020202020204" pitchFamily="34" charset="0"/>
              <a:buChar char="•"/>
            </a:pPr>
            <a:r>
              <a:rPr lang="en-US" b="0" i="0" dirty="0">
                <a:solidFill>
                  <a:srgbClr val="D4D4D4"/>
                </a:solidFill>
                <a:effectLst/>
                <a:latin typeface="-apple-system"/>
              </a:rPr>
              <a:t>Determine the location of the file: </a:t>
            </a:r>
            <a:r>
              <a:rPr lang="en-US" b="0" i="0" dirty="0">
                <a:effectLst/>
                <a:latin typeface="Segoe UI" panose="020B0502040204020203" pitchFamily="34" charset="0"/>
              </a:rPr>
              <a:t>The first step is to determine which file location that you want to use to export and store your data (local, OneDrive, SharePoint).</a:t>
            </a:r>
            <a:endParaRPr lang="en-US" b="0" i="0" dirty="0">
              <a:solidFill>
                <a:srgbClr val="D4D4D4"/>
              </a:solidFill>
              <a:effectLst/>
              <a:latin typeface="-apple-system"/>
            </a:endParaRPr>
          </a:p>
          <a:p>
            <a:pPr marL="171450" indent="-171450">
              <a:buFont typeface="Arial" panose="020B0604020202020204" pitchFamily="34" charset="0"/>
              <a:buChar char="•"/>
            </a:pPr>
            <a:r>
              <a:rPr lang="en-US" b="0" i="0" dirty="0">
                <a:solidFill>
                  <a:srgbClr val="D4D4D4"/>
                </a:solidFill>
                <a:effectLst/>
                <a:latin typeface="-apple-system"/>
              </a:rPr>
              <a:t>Connect to the data file: </a:t>
            </a:r>
            <a:r>
              <a:rPr lang="en-US" b="0" i="0" dirty="0">
                <a:effectLst/>
                <a:latin typeface="Segoe UI" panose="020B0502040204020203" pitchFamily="34" charset="0"/>
              </a:rPr>
              <a:t>On the </a:t>
            </a:r>
            <a:r>
              <a:rPr lang="en-US" b="1" i="0" dirty="0">
                <a:effectLst/>
                <a:latin typeface="Segoe UI" panose="020B0502040204020203" pitchFamily="34" charset="0"/>
              </a:rPr>
              <a:t>Home</a:t>
            </a:r>
            <a:r>
              <a:rPr lang="en-US" b="0" i="0" dirty="0">
                <a:effectLst/>
                <a:latin typeface="Segoe UI" panose="020B0502040204020203" pitchFamily="34" charset="0"/>
              </a:rPr>
              <a:t> tab, select </a:t>
            </a:r>
            <a:r>
              <a:rPr lang="en-US" b="1" i="0" dirty="0">
                <a:effectLst/>
                <a:latin typeface="Segoe UI" panose="020B0502040204020203" pitchFamily="34" charset="0"/>
              </a:rPr>
              <a:t>Get data</a:t>
            </a:r>
            <a:r>
              <a:rPr lang="en-US" b="0" i="0" dirty="0">
                <a:effectLst/>
                <a:latin typeface="Segoe UI" panose="020B0502040204020203" pitchFamily="34" charset="0"/>
              </a:rPr>
              <a:t>. In the list that displays, select the option that you require, such as </a:t>
            </a:r>
            <a:r>
              <a:rPr lang="en-US" b="1" i="0" dirty="0">
                <a:effectLst/>
                <a:latin typeface="Segoe UI" panose="020B0502040204020203" pitchFamily="34" charset="0"/>
              </a:rPr>
              <a:t>Text/CSV</a:t>
            </a:r>
            <a:r>
              <a:rPr lang="en-US" b="0" i="0" dirty="0">
                <a:effectLst/>
                <a:latin typeface="Segoe UI" panose="020B0502040204020203" pitchFamily="34" charset="0"/>
              </a:rPr>
              <a:t> or </a:t>
            </a:r>
            <a:r>
              <a:rPr lang="en-US" b="1" i="0" dirty="0">
                <a:effectLst/>
                <a:latin typeface="Segoe UI" panose="020B0502040204020203" pitchFamily="34" charset="0"/>
              </a:rPr>
              <a:t>XML</a:t>
            </a:r>
            <a:r>
              <a:rPr lang="en-US" b="0" i="0" dirty="0">
                <a:effectLst/>
                <a:latin typeface="Segoe UI" panose="020B0502040204020203" pitchFamily="34" charset="0"/>
              </a:rPr>
              <a:t>.</a:t>
            </a:r>
            <a:endParaRPr lang="en-US" b="0" i="0" dirty="0">
              <a:solidFill>
                <a:srgbClr val="D4D4D4"/>
              </a:solidFill>
              <a:effectLst/>
              <a:latin typeface="-apple-system"/>
            </a:endParaRPr>
          </a:p>
          <a:p>
            <a:pPr marL="171450" indent="-171450">
              <a:buFont typeface="Arial" panose="020B0604020202020204" pitchFamily="34" charset="0"/>
              <a:buChar char="•"/>
            </a:pPr>
            <a:r>
              <a:rPr lang="en-US" b="0" i="0" dirty="0">
                <a:solidFill>
                  <a:srgbClr val="D4D4D4"/>
                </a:solidFill>
                <a:effectLst/>
                <a:latin typeface="-apple-system"/>
              </a:rPr>
              <a:t>Select the data in the file to import: </a:t>
            </a:r>
            <a:r>
              <a:rPr lang="en-US" b="0" i="0" dirty="0">
                <a:effectLst/>
                <a:latin typeface="Segoe UI" panose="020B0502040204020203" pitchFamily="34" charset="0"/>
              </a:rPr>
              <a:t>Select the check box(es) of the table(s) that you want to bring in to Power BI. This selection activates the </a:t>
            </a:r>
            <a:r>
              <a:rPr lang="en-US" b="1" i="0" dirty="0">
                <a:effectLst/>
                <a:latin typeface="Segoe UI" panose="020B0502040204020203" pitchFamily="34" charset="0"/>
              </a:rPr>
              <a:t>Load</a:t>
            </a:r>
            <a:r>
              <a:rPr lang="en-US" b="0" i="0" dirty="0">
                <a:effectLst/>
                <a:latin typeface="Segoe UI" panose="020B0502040204020203" pitchFamily="34" charset="0"/>
              </a:rPr>
              <a:t> and </a:t>
            </a:r>
            <a:r>
              <a:rPr lang="en-US" b="1" i="0" dirty="0">
                <a:effectLst/>
                <a:latin typeface="Segoe UI" panose="020B0502040204020203" pitchFamily="34" charset="0"/>
              </a:rPr>
              <a:t>Transform Data</a:t>
            </a:r>
            <a:r>
              <a:rPr lang="en-US" b="0" i="0" dirty="0">
                <a:effectLst/>
                <a:latin typeface="Segoe UI" panose="020B0502040204020203" pitchFamily="34" charset="0"/>
              </a:rPr>
              <a:t> buttons.</a:t>
            </a:r>
            <a:endParaRPr lang="en-US" b="0" i="0" dirty="0">
              <a:solidFill>
                <a:srgbClr val="D4D4D4"/>
              </a:solidFill>
              <a:effectLst/>
              <a:latin typeface="-apple-system"/>
            </a:endParaRPr>
          </a:p>
          <a:p>
            <a:pPr marL="171450" indent="-171450">
              <a:buFont typeface="Arial" panose="020B0604020202020204" pitchFamily="34" charset="0"/>
              <a:buChar char="•"/>
            </a:pPr>
            <a:r>
              <a:rPr lang="en-US" b="0" i="0" dirty="0">
                <a:solidFill>
                  <a:srgbClr val="D4D4D4"/>
                </a:solidFill>
                <a:effectLst/>
                <a:latin typeface="-apple-system"/>
              </a:rPr>
              <a:t>(Optional) Change the source file: </a:t>
            </a:r>
            <a:r>
              <a:rPr lang="en-US" b="0" i="0" dirty="0">
                <a:effectLst/>
                <a:latin typeface="Segoe UI" panose="020B0502040204020203" pitchFamily="34" charset="0"/>
              </a:rPr>
              <a:t>You might have to change the location of a source file for a data source during development, or if a file storage location changes.</a:t>
            </a:r>
            <a:endParaRPr lang="en-US" b="0" i="0" dirty="0">
              <a:solidFill>
                <a:srgbClr val="D4D4D4"/>
              </a:solidFill>
              <a:effectLst/>
              <a:latin typeface="-apple-system"/>
            </a:endParaRPr>
          </a:p>
          <a:p>
            <a:endParaRPr lang="en-US" b="0" i="0" dirty="0">
              <a:solidFill>
                <a:srgbClr val="D4D4D4"/>
              </a:solidFill>
              <a:effectLst/>
              <a:latin typeface="-apple-system"/>
            </a:endParaRPr>
          </a:p>
          <a:p>
            <a:r>
              <a:rPr lang="en-US" b="1" i="0" dirty="0">
                <a:effectLst/>
                <a:latin typeface="Segoe UI" panose="020B0502040204020203" pitchFamily="34" charset="0"/>
              </a:rPr>
              <a:t>WARNING</a:t>
            </a:r>
            <a:r>
              <a:rPr lang="en-US" b="0" i="0" dirty="0">
                <a:effectLst/>
                <a:latin typeface="Segoe UI" panose="020B0502040204020203" pitchFamily="34" charset="0"/>
              </a:rPr>
              <a:t>: If you are changing a file path, make sure that you reconnect to the same file with the same file structure. Any structural changes to a file, such as deleting or renaming columns in the source file, will break the reporting model.</a:t>
            </a:r>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865787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If your organization uses a relational database to record its sales transactions, you can use Power BI Desktop to establish a connection to your organization's relational database, rather than getting data from individual flat files.</a:t>
            </a:r>
          </a:p>
          <a:p>
            <a:endParaRPr lang="en-US" b="0" i="0" dirty="0">
              <a:solidFill>
                <a:srgbClr val="D4D4D4"/>
              </a:solidFill>
              <a:effectLst/>
              <a:latin typeface="-apple-system"/>
            </a:endParaRPr>
          </a:p>
          <a:p>
            <a:r>
              <a:rPr lang="en-US" b="0" i="0" dirty="0">
                <a:solidFill>
                  <a:srgbClr val="D4D4D4"/>
                </a:solidFill>
                <a:effectLst/>
                <a:latin typeface="-apple-system"/>
              </a:rPr>
              <a:t>Connecting Power BI to your database will help you to monitor the progress of your business and identify trends, so you can forecast sales figures, plan budgets and set performance indicators and targets.  Power BI Desktop can connect to many relational databases that are either in the cloud or on-premises.</a:t>
            </a:r>
          </a:p>
          <a:p>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Connect to the relational data store</a:t>
            </a:r>
            <a:r>
              <a:rPr lang="en-US" b="0" i="0" dirty="0">
                <a:solidFill>
                  <a:srgbClr val="D4D4D4"/>
                </a:solidFill>
                <a:effectLst/>
                <a:latin typeface="-apple-system"/>
              </a:rPr>
              <a:t>: </a:t>
            </a:r>
            <a:r>
              <a:rPr lang="en-US" b="0" i="0" dirty="0">
                <a:effectLst/>
                <a:latin typeface="Segoe UI" panose="020B0502040204020203" pitchFamily="34" charset="0"/>
              </a:rPr>
              <a:t>Use </a:t>
            </a:r>
            <a:r>
              <a:rPr lang="en-US" b="1" i="0" dirty="0">
                <a:effectLst/>
                <a:latin typeface="Segoe UI" panose="020B0502040204020203" pitchFamily="34" charset="0"/>
              </a:rPr>
              <a:t>Get data</a:t>
            </a:r>
            <a:r>
              <a:rPr lang="en-US" b="0" i="0" dirty="0">
                <a:effectLst/>
                <a:latin typeface="Segoe UI" panose="020B0502040204020203" pitchFamily="34" charset="0"/>
              </a:rPr>
              <a:t> in Power BI Desktop and select the applicable option for your relational database.</a:t>
            </a:r>
            <a:endParaRPr lang="en-US" b="0" i="0" dirty="0">
              <a:solidFill>
                <a:srgbClr val="D4D4D4"/>
              </a:solidFill>
              <a:effectLst/>
              <a:latin typeface="-apple-system"/>
            </a:endParaRPr>
          </a:p>
          <a:p>
            <a:pPr marL="171450" indent="-171450">
              <a:buFont typeface="Arial" panose="020B0604020202020204" pitchFamily="34" charset="0"/>
              <a:buChar char="•"/>
            </a:pPr>
            <a:r>
              <a:rPr lang="en-US" b="1" dirty="0"/>
              <a:t>Select the data to import</a:t>
            </a:r>
            <a:r>
              <a:rPr lang="en-US" dirty="0"/>
              <a:t>: </a:t>
            </a:r>
            <a:r>
              <a:rPr lang="en-US" b="0" i="0" dirty="0">
                <a:effectLst/>
                <a:latin typeface="Segoe UI" panose="020B0502040204020203" pitchFamily="34" charset="0"/>
              </a:rPr>
              <a:t>Select a table or entity to preview its contents and make sure that the correct data will be loaded into the Power BI model.</a:t>
            </a:r>
            <a:endParaRPr lang="en-US" dirty="0"/>
          </a:p>
          <a:p>
            <a:pPr marL="171450" indent="-171450">
              <a:buFont typeface="Arial" panose="020B0604020202020204" pitchFamily="34" charset="0"/>
              <a:buChar char="•"/>
            </a:pPr>
            <a:r>
              <a:rPr lang="en-US" b="1" dirty="0"/>
              <a:t>(Optional) Import data by writing a SQL Query</a:t>
            </a:r>
            <a:r>
              <a:rPr lang="en-US" dirty="0"/>
              <a:t>: </a:t>
            </a:r>
            <a:r>
              <a:rPr lang="en-US" b="0" i="0" dirty="0">
                <a:effectLst/>
                <a:latin typeface="Segoe UI" panose="020B0502040204020203" pitchFamily="34" charset="0"/>
              </a:rPr>
              <a:t>Another way you can import data is to write an SQL query to specify only the tables and columns that you need.</a:t>
            </a:r>
            <a:endParaRPr lang="en-US" dirty="0"/>
          </a:p>
          <a:p>
            <a:pPr marL="171450" indent="-171450">
              <a:buFont typeface="Arial" panose="020B0604020202020204" pitchFamily="34" charset="0"/>
              <a:buChar char="•"/>
            </a:pPr>
            <a:r>
              <a:rPr lang="en-US" b="1" dirty="0"/>
              <a:t>(Optional) Change data source settings</a:t>
            </a:r>
            <a:r>
              <a:rPr lang="en-US" dirty="0"/>
              <a:t>: </a:t>
            </a:r>
            <a:r>
              <a:rPr lang="en-US" b="0" i="0" dirty="0">
                <a:effectLst/>
                <a:latin typeface="Segoe UI" panose="020B0502040204020203" pitchFamily="34" charset="0"/>
              </a:rPr>
              <a:t>After you create a data source connection and load data into Power BI Desktop, you can return and change your connection settings at any time.</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865787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Some organization don't use a relational database but instead use a </a:t>
            </a:r>
            <a:r>
              <a:rPr lang="en-US" b="0" i="1" dirty="0">
                <a:effectLst/>
                <a:latin typeface="Segoe UI" panose="020B0502040204020203" pitchFamily="34" charset="0"/>
              </a:rPr>
              <a:t>NoSQL</a:t>
            </a:r>
            <a:r>
              <a:rPr lang="en-US" b="0" i="0" dirty="0">
                <a:effectLst/>
                <a:latin typeface="Segoe UI" panose="020B0502040204020203" pitchFamily="34" charset="0"/>
              </a:rPr>
              <a:t> database. A NoSQL database (also referred to as non-SQL, not only SQL or </a:t>
            </a:r>
            <a:r>
              <a:rPr lang="en-US" b="0" i="1" dirty="0">
                <a:effectLst/>
                <a:latin typeface="Segoe UI" panose="020B0502040204020203" pitchFamily="34" charset="0"/>
              </a:rPr>
              <a:t>non-relational</a:t>
            </a:r>
            <a:r>
              <a:rPr lang="en-US" b="0" i="0" dirty="0">
                <a:effectLst/>
                <a:latin typeface="Segoe UI" panose="020B0502040204020203" pitchFamily="34" charset="0"/>
              </a:rPr>
              <a:t>) is a flexible type of database that does not use tables to store data.</a:t>
            </a:r>
          </a:p>
          <a:p>
            <a:endParaRPr lang="en-US" b="0" i="0" dirty="0">
              <a:solidFill>
                <a:srgbClr val="D4D4D4"/>
              </a:solidFill>
              <a:effectLst/>
              <a:latin typeface="-apple-system"/>
            </a:endParaRPr>
          </a:p>
          <a:p>
            <a:r>
              <a:rPr lang="en-US" b="0" i="0" dirty="0">
                <a:solidFill>
                  <a:srgbClr val="D4D4D4"/>
                </a:solidFill>
                <a:effectLst/>
                <a:latin typeface="-apple-system"/>
              </a:rPr>
              <a:t>Examples include Azure </a:t>
            </a:r>
            <a:r>
              <a:rPr lang="en-US" b="0" i="0" dirty="0" err="1">
                <a:solidFill>
                  <a:srgbClr val="D4D4D4"/>
                </a:solidFill>
                <a:effectLst/>
                <a:latin typeface="-apple-system"/>
              </a:rPr>
              <a:t>CosmosDB</a:t>
            </a:r>
            <a:r>
              <a:rPr lang="en-US" b="0" i="0" dirty="0">
                <a:solidFill>
                  <a:srgbClr val="D4D4D4"/>
                </a:solidFill>
                <a:effectLst/>
                <a:latin typeface="-apple-system"/>
              </a:rPr>
              <a:t>, Azure Blob/Table storage, MongoDB.</a:t>
            </a:r>
          </a:p>
          <a:p>
            <a:endParaRPr lang="en-US" b="0" i="0" dirty="0">
              <a:solidFill>
                <a:srgbClr val="D4D4D4"/>
              </a:solidFill>
              <a:effectLst/>
              <a:latin typeface="-apple-system"/>
            </a:endParaRPr>
          </a:p>
          <a:p>
            <a:r>
              <a:rPr lang="en-US" b="0" i="0" dirty="0">
                <a:solidFill>
                  <a:srgbClr val="D4D4D4"/>
                </a:solidFill>
                <a:effectLst/>
                <a:latin typeface="-apple-system"/>
              </a:rPr>
              <a:t>With Power BI and Power Query Editor, you can ingest NoSQL data which resembles a table with rows and columns, and relate that data to other data sources.</a:t>
            </a:r>
          </a:p>
          <a:p>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Connect to a NoSQL database</a:t>
            </a:r>
            <a:r>
              <a:rPr lang="en-US" b="0" i="0" dirty="0">
                <a:solidFill>
                  <a:srgbClr val="D4D4D4"/>
                </a:solidFill>
                <a:effectLst/>
                <a:latin typeface="-apple-system"/>
              </a:rPr>
              <a:t>: In Get Data, select the Azure category, </a:t>
            </a:r>
            <a:r>
              <a:rPr lang="en-US" b="0" i="0" dirty="0">
                <a:effectLst/>
                <a:latin typeface="Segoe UI" panose="020B0502040204020203" pitchFamily="34" charset="0"/>
              </a:rPr>
              <a:t>select </a:t>
            </a:r>
            <a:r>
              <a:rPr lang="en-US" b="1" i="0" dirty="0">
                <a:effectLst/>
                <a:latin typeface="Segoe UI" panose="020B0502040204020203" pitchFamily="34" charset="0"/>
              </a:rPr>
              <a:t>Azure Cosmos </a:t>
            </a:r>
            <a:r>
              <a:rPr lang="en-US" b="1" i="0" dirty="0" err="1">
                <a:effectLst/>
                <a:latin typeface="Segoe UI" panose="020B0502040204020203" pitchFamily="34" charset="0"/>
              </a:rPr>
              <a:t>DB</a:t>
            </a:r>
            <a:r>
              <a:rPr lang="en-US" b="0" i="0" dirty="0" err="1">
                <a:effectLst/>
                <a:latin typeface="Segoe UI" panose="020B0502040204020203" pitchFamily="34" charset="0"/>
              </a:rPr>
              <a:t>,and</a:t>
            </a:r>
            <a:r>
              <a:rPr lang="en-US" b="0" i="0" dirty="0">
                <a:effectLst/>
                <a:latin typeface="Segoe UI" panose="020B0502040204020203" pitchFamily="34" charset="0"/>
              </a:rPr>
              <a:t> then select </a:t>
            </a:r>
            <a:r>
              <a:rPr lang="en-US" b="1" i="0" dirty="0">
                <a:effectLst/>
                <a:latin typeface="Segoe UI" panose="020B0502040204020203" pitchFamily="34" charset="0"/>
              </a:rPr>
              <a:t>Connect</a:t>
            </a:r>
            <a:r>
              <a:rPr lang="en-US" b="0" i="0" dirty="0">
                <a:effectLst/>
                <a:latin typeface="Segoe UI" panose="020B0502040204020203" pitchFamily="34" charset="0"/>
              </a:rPr>
              <a:t>.</a:t>
            </a:r>
          </a:p>
          <a:p>
            <a:pPr marL="171450" indent="-171450">
              <a:buFont typeface="Arial" panose="020B0604020202020204" pitchFamily="34" charset="0"/>
              <a:buChar char="•"/>
            </a:pPr>
            <a:r>
              <a:rPr lang="en-US" b="1" i="0" dirty="0">
                <a:solidFill>
                  <a:srgbClr val="D4D4D4"/>
                </a:solidFill>
                <a:effectLst/>
                <a:latin typeface="Segoe UI" panose="020B0502040204020203" pitchFamily="34" charset="0"/>
              </a:rPr>
              <a:t>Select the data</a:t>
            </a:r>
            <a:r>
              <a:rPr lang="en-US" b="0" i="0" dirty="0">
                <a:solidFill>
                  <a:srgbClr val="D4D4D4"/>
                </a:solidFill>
                <a:effectLst/>
                <a:latin typeface="Segoe UI" panose="020B0502040204020203" pitchFamily="34" charset="0"/>
              </a:rPr>
              <a:t>: </a:t>
            </a:r>
            <a:r>
              <a:rPr lang="en-US" b="0" i="0" dirty="0">
                <a:effectLst/>
                <a:latin typeface="Segoe UI" panose="020B0502040204020203" pitchFamily="34" charset="0"/>
              </a:rPr>
              <a:t>Select the table that you want to import. The preview pane only shows </a:t>
            </a:r>
            <a:r>
              <a:rPr lang="en-US" b="1" i="0" dirty="0">
                <a:effectLst/>
                <a:latin typeface="Segoe UI" panose="020B0502040204020203" pitchFamily="34" charset="0"/>
              </a:rPr>
              <a:t>Record</a:t>
            </a:r>
            <a:r>
              <a:rPr lang="en-US" b="0" i="0" dirty="0">
                <a:effectLst/>
                <a:latin typeface="Segoe UI" panose="020B0502040204020203" pitchFamily="34" charset="0"/>
              </a:rPr>
              <a:t> items because all records in the document are JSON documents and represented as a Record type in Power BI.</a:t>
            </a:r>
          </a:p>
          <a:p>
            <a:pPr marL="171450" indent="-171450">
              <a:buFont typeface="Arial" panose="020B0604020202020204" pitchFamily="34" charset="0"/>
              <a:buChar char="•"/>
            </a:pPr>
            <a:r>
              <a:rPr lang="en-US" b="1" i="0" dirty="0">
                <a:solidFill>
                  <a:srgbClr val="D4D4D4"/>
                </a:solidFill>
                <a:effectLst/>
                <a:latin typeface="Segoe UI" panose="020B0502040204020203" pitchFamily="34" charset="0"/>
              </a:rPr>
              <a:t>Review the selected data</a:t>
            </a:r>
            <a:r>
              <a:rPr lang="en-US" b="0" i="0" dirty="0">
                <a:solidFill>
                  <a:srgbClr val="D4D4D4"/>
                </a:solidFill>
                <a:effectLst/>
                <a:latin typeface="Segoe UI" panose="020B0502040204020203" pitchFamily="34" charset="0"/>
              </a:rPr>
              <a:t>: To ensure you are satisfied with the data.</a:t>
            </a:r>
            <a:endParaRPr lang="en-US" b="0" i="0" dirty="0">
              <a:solidFill>
                <a:srgbClr val="D4D4D4"/>
              </a:solidFill>
              <a:effectLst/>
              <a:latin typeface="-apple-system"/>
            </a:endParaRPr>
          </a:p>
          <a:p>
            <a:pPr marL="171450" indent="-171450">
              <a:buFont typeface="Arial" panose="020B0604020202020204" pitchFamily="34" charset="0"/>
              <a:buChar char="•"/>
            </a:pPr>
            <a:endParaRPr lang="en-US" b="0" i="0" dirty="0">
              <a:solidFill>
                <a:srgbClr val="D4D4D4"/>
              </a:solidFill>
              <a:effectLst/>
              <a:latin typeface="-apple-system"/>
            </a:endParaRPr>
          </a:p>
          <a:p>
            <a:r>
              <a:rPr lang="en-US" b="0" i="0" dirty="0">
                <a:effectLst/>
                <a:latin typeface="Segoe UI" panose="020B0502040204020203" pitchFamily="34" charset="0"/>
              </a:rPr>
              <a:t>The data now resembles a table with rows and columns. Data from Cosmos DB can now be related to data from other data sources and can eventually be used in a Power BI report.</a:t>
            </a:r>
            <a:endParaRPr lang="en-US" b="0" i="0" dirty="0">
              <a:solidFill>
                <a:srgbClr val="D4D4D4"/>
              </a:solidFill>
              <a:effectLst/>
              <a:latin typeface="-apple-system"/>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865787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To support their daily operations, organizations frequently use a range of software applications, such as SharePoint, OneDrive, Dynamics 365, Google Analytics and so on. These applications produce their own data. Power BI can combine the data from multiple applications to produce more meaningful insights and reports.</a:t>
            </a:r>
          </a:p>
          <a:p>
            <a:endParaRPr lang="en-US" b="0" i="0" dirty="0">
              <a:solidFill>
                <a:srgbClr val="D4D4D4"/>
              </a:solidFill>
              <a:effectLst/>
              <a:latin typeface="-apple-system"/>
            </a:endParaRPr>
          </a:p>
          <a:p>
            <a:r>
              <a:rPr lang="en-US" b="0" i="0" dirty="0">
                <a:effectLst/>
                <a:latin typeface="Segoe UI" panose="020B0502040204020203" pitchFamily="34" charset="0"/>
              </a:rPr>
              <a:t>When connecting to data in an application, you would begin in the same way as you would when connecting to the other data sources</a:t>
            </a:r>
            <a:r>
              <a:rPr lang="en-US" b="0" i="0" dirty="0">
                <a:solidFill>
                  <a:srgbClr val="D4D4D4"/>
                </a:solidFill>
                <a:effectLst/>
                <a:latin typeface="-apple-system"/>
              </a:rPr>
              <a:t>.</a:t>
            </a:r>
          </a:p>
          <a:p>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Connect to data in an application</a:t>
            </a:r>
            <a:r>
              <a:rPr lang="en-US" b="0" i="0" dirty="0">
                <a:solidFill>
                  <a:srgbClr val="D4D4D4"/>
                </a:solidFill>
                <a:effectLst/>
                <a:latin typeface="-apple-system"/>
              </a:rPr>
              <a:t>: </a:t>
            </a:r>
            <a:r>
              <a:rPr lang="en-US" b="0" i="0" dirty="0">
                <a:effectLst/>
                <a:latin typeface="Segoe UI" panose="020B0502040204020203" pitchFamily="34" charset="0"/>
              </a:rPr>
              <a:t>Select the </a:t>
            </a:r>
            <a:r>
              <a:rPr lang="en-US" b="1" i="0" dirty="0">
                <a:effectLst/>
                <a:latin typeface="Segoe UI" panose="020B0502040204020203" pitchFamily="34" charset="0"/>
              </a:rPr>
              <a:t>Get data</a:t>
            </a:r>
            <a:r>
              <a:rPr lang="en-US" b="0" i="0" dirty="0">
                <a:effectLst/>
                <a:latin typeface="Segoe UI" panose="020B0502040204020203" pitchFamily="34" charset="0"/>
              </a:rPr>
              <a:t> feature in Power BI Desktop. Then, select the option that you need from the </a:t>
            </a:r>
            <a:r>
              <a:rPr lang="en-US" b="1" i="0" dirty="0">
                <a:effectLst/>
                <a:latin typeface="Segoe UI" panose="020B0502040204020203" pitchFamily="34" charset="0"/>
              </a:rPr>
              <a:t>Online Services</a:t>
            </a:r>
            <a:r>
              <a:rPr lang="en-US" b="0" i="0" dirty="0">
                <a:effectLst/>
                <a:latin typeface="Segoe UI" panose="020B0502040204020203" pitchFamily="34" charset="0"/>
              </a:rPr>
              <a:t> category.</a:t>
            </a:r>
          </a:p>
          <a:p>
            <a:pPr marL="171450" indent="-171450">
              <a:buFont typeface="Arial" panose="020B0604020202020204" pitchFamily="34" charset="0"/>
              <a:buChar char="•"/>
            </a:pPr>
            <a:r>
              <a:rPr lang="en-US" b="1" i="0" dirty="0">
                <a:solidFill>
                  <a:srgbClr val="D4D4D4"/>
                </a:solidFill>
                <a:effectLst/>
                <a:latin typeface="Segoe UI" panose="020B0502040204020203" pitchFamily="34" charset="0"/>
              </a:rPr>
              <a:t>Choose the application data to import</a:t>
            </a:r>
            <a:r>
              <a:rPr lang="en-US" b="0" i="0" dirty="0">
                <a:solidFill>
                  <a:srgbClr val="D4D4D4"/>
                </a:solidFill>
                <a:effectLst/>
                <a:latin typeface="Segoe UI" panose="020B0502040204020203" pitchFamily="34" charset="0"/>
              </a:rPr>
              <a:t>: </a:t>
            </a:r>
            <a:r>
              <a:rPr lang="en-US" b="0" i="0" dirty="0">
                <a:effectLst/>
                <a:latin typeface="Segoe UI" panose="020B0502040204020203" pitchFamily="34" charset="0"/>
              </a:rPr>
              <a:t>Select the list that you want to load into Power BI Desktop. Similar to when you import from other data sources, you have the option to automatically load your data into Power BI model or launch the Power Query Editor to transform your data before loading it.</a:t>
            </a:r>
            <a:endParaRPr lang="en-US" b="0" i="0" dirty="0">
              <a:solidFill>
                <a:srgbClr val="D4D4D4"/>
              </a:solidFill>
              <a:effectLst/>
              <a:latin typeface="Segoe UI" panose="020B0502040204020203" pitchFamily="34" charset="0"/>
            </a:endParaRPr>
          </a:p>
          <a:p>
            <a:pPr marL="171450" indent="-171450">
              <a:buFont typeface="Arial" panose="020B0604020202020204" pitchFamily="34" charset="0"/>
              <a:buChar char="•"/>
            </a:pPr>
            <a:r>
              <a:rPr lang="en-US" b="0" i="0" dirty="0">
                <a:effectLst/>
                <a:latin typeface="Segoe UI" panose="020B0502040204020203" pitchFamily="34" charset="0"/>
              </a:rPr>
              <a:t>When you are satisfied with your data, select the </a:t>
            </a:r>
            <a:r>
              <a:rPr lang="en-US" b="1" i="0" dirty="0">
                <a:effectLst/>
                <a:latin typeface="Segoe UI" panose="020B0502040204020203" pitchFamily="34" charset="0"/>
              </a:rPr>
              <a:t>Close &amp; Apply</a:t>
            </a:r>
            <a:r>
              <a:rPr lang="en-US" b="0" i="0" dirty="0">
                <a:effectLst/>
                <a:latin typeface="Segoe UI" panose="020B0502040204020203" pitchFamily="34" charset="0"/>
              </a:rPr>
              <a:t> button to apply your changes and load your data into Power BI Desktop.</a:t>
            </a:r>
            <a:endParaRPr lang="en-US" b="0" i="0" dirty="0">
              <a:solidFill>
                <a:srgbClr val="D4D4D4"/>
              </a:solidFill>
              <a:effectLst/>
              <a:latin typeface="-apple-system"/>
            </a:endParaRP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865787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Azure Analysis Services is an Azure product that allows you to ingest data from multiple data sources, build relationships between the data, and creates calculations on the data. The calculations are built using data analysis expressions (DAX). Azure Analysis Services is similar to the data modeling and storage technology in Power BI.</a:t>
            </a:r>
          </a:p>
          <a:p>
            <a:endParaRPr lang="en-US" b="0" i="0" dirty="0">
              <a:solidFill>
                <a:srgbClr val="D4D4D4"/>
              </a:solidFill>
              <a:effectLst/>
              <a:latin typeface="-apple-system"/>
            </a:endParaRPr>
          </a:p>
          <a:p>
            <a:r>
              <a:rPr lang="en-US" b="0" i="0" dirty="0">
                <a:solidFill>
                  <a:srgbClr val="D4D4D4"/>
                </a:solidFill>
                <a:effectLst/>
                <a:latin typeface="-apple-system"/>
              </a:rPr>
              <a:t>Similar to a relational database, you can choose the tables that you want to use. If you want to directly query the Azure Analysis Services model, you can use DAX or MDX.</a:t>
            </a:r>
          </a:p>
          <a:p>
            <a:endParaRPr lang="en-US" b="0" i="0" dirty="0">
              <a:solidFill>
                <a:srgbClr val="D4D4D4"/>
              </a:solidFill>
              <a:effectLst/>
              <a:latin typeface="-apple-system"/>
            </a:endParaRPr>
          </a:p>
          <a:p>
            <a:pPr algn="l"/>
            <a:r>
              <a:rPr lang="en-US" b="0" i="0" dirty="0">
                <a:effectLst/>
                <a:latin typeface="Segoe UI" panose="020B0502040204020203" pitchFamily="34" charset="0"/>
              </a:rPr>
              <a:t>Notable differences between Azure Analysis Services cubes and SQL Server are:</a:t>
            </a:r>
          </a:p>
          <a:p>
            <a:pPr marL="171450" indent="-171450" algn="l">
              <a:buFont typeface="Arial" panose="020B0604020202020204" pitchFamily="34" charset="0"/>
              <a:buChar char="•"/>
            </a:pPr>
            <a:r>
              <a:rPr lang="en-US" b="0" i="0" dirty="0">
                <a:effectLst/>
                <a:latin typeface="Segoe UI" panose="020B0502040204020203" pitchFamily="34" charset="0"/>
              </a:rPr>
              <a:t>Analysis Services cubes have calculations already in the cube, which will be discussed in more detail later.</a:t>
            </a:r>
          </a:p>
          <a:p>
            <a:pPr marL="171450" indent="-171450" algn="l">
              <a:buFont typeface="Arial" panose="020B0604020202020204" pitchFamily="34" charset="0"/>
              <a:buChar char="•"/>
            </a:pPr>
            <a:r>
              <a:rPr lang="en-US" b="0" i="0" dirty="0">
                <a:effectLst/>
                <a:latin typeface="Segoe UI" panose="020B0502040204020203" pitchFamily="34" charset="0"/>
              </a:rPr>
              <a:t>If you don't need an entire table, you can query the data directly. Instead of using Transact-SQL (T-SQL) to query the data, like you would in SQL Server, you can use multi-dimensional expressions (MDX) or data analysis expressions (DAX).</a:t>
            </a:r>
          </a:p>
          <a:p>
            <a:pPr marL="171450" indent="-171450" algn="l">
              <a:buFont typeface="Arial" panose="020B0604020202020204" pitchFamily="34" charset="0"/>
              <a:buChar char="•"/>
            </a:pPr>
            <a:r>
              <a:rPr lang="en-US" b="0" i="0" dirty="0">
                <a:effectLst/>
                <a:latin typeface="Segoe UI" panose="020B0502040204020203" pitchFamily="34" charset="0"/>
              </a:rPr>
              <a:t>You don't need to use the </a:t>
            </a:r>
            <a:r>
              <a:rPr lang="en-US" b="1" i="0" dirty="0">
                <a:effectLst/>
                <a:latin typeface="Segoe UI" panose="020B0502040204020203" pitchFamily="34" charset="0"/>
              </a:rPr>
              <a:t>Get Data</a:t>
            </a:r>
            <a:r>
              <a:rPr lang="en-US" b="0" i="0" dirty="0">
                <a:effectLst/>
                <a:latin typeface="Segoe UI" panose="020B0502040204020203" pitchFamily="34" charset="0"/>
              </a:rPr>
              <a:t> button in Power BI Desktop.</a:t>
            </a:r>
          </a:p>
          <a:p>
            <a:endParaRPr lang="en-US" b="0" i="0" dirty="0">
              <a:solidFill>
                <a:srgbClr val="D4D4D4"/>
              </a:solidFill>
              <a:effectLst/>
              <a:latin typeface="-apple-system"/>
            </a:endParaRPr>
          </a:p>
          <a:p>
            <a:r>
              <a:rPr lang="en-US" b="1" i="0" dirty="0">
                <a:solidFill>
                  <a:srgbClr val="D4D4D4"/>
                </a:solidFill>
                <a:effectLst/>
                <a:latin typeface="-apple-system"/>
              </a:rPr>
              <a:t>Getting data from AAS</a:t>
            </a:r>
            <a:r>
              <a:rPr lang="en-US" b="0" i="0" dirty="0">
                <a:solidFill>
                  <a:srgbClr val="D4D4D4"/>
                </a:solidFill>
                <a:effectLst/>
                <a:latin typeface="-apple-system"/>
              </a:rPr>
              <a:t>:</a:t>
            </a:r>
          </a:p>
          <a:p>
            <a:pPr marL="171450" indent="-171450">
              <a:buFont typeface="Arial" panose="020B0604020202020204" pitchFamily="34" charset="0"/>
              <a:buChar char="•"/>
            </a:pPr>
            <a:r>
              <a:rPr lang="en-US" b="1" dirty="0"/>
              <a:t>Connect to data in AAS</a:t>
            </a:r>
            <a:r>
              <a:rPr lang="en-US" dirty="0"/>
              <a:t>: </a:t>
            </a:r>
            <a:r>
              <a:rPr lang="en-US" b="0" i="0" dirty="0">
                <a:effectLst/>
                <a:latin typeface="Segoe UI" panose="020B0502040204020203" pitchFamily="34" charset="0"/>
              </a:rPr>
              <a:t>Use the </a:t>
            </a:r>
            <a:r>
              <a:rPr lang="en-US" b="1" i="0" dirty="0">
                <a:effectLst/>
                <a:latin typeface="Segoe UI" panose="020B0502040204020203" pitchFamily="34" charset="0"/>
              </a:rPr>
              <a:t>Get data</a:t>
            </a:r>
            <a:r>
              <a:rPr lang="en-US" b="0" i="0" dirty="0">
                <a:effectLst/>
                <a:latin typeface="Segoe UI" panose="020B0502040204020203" pitchFamily="34" charset="0"/>
              </a:rPr>
              <a:t> feature in Power BI Desktop. When you select </a:t>
            </a:r>
            <a:r>
              <a:rPr lang="en-US" b="1" i="0" dirty="0">
                <a:effectLst/>
                <a:latin typeface="Segoe UI" panose="020B0502040204020203" pitchFamily="34" charset="0"/>
              </a:rPr>
              <a:t>Analysis Services</a:t>
            </a:r>
            <a:r>
              <a:rPr lang="en-US" b="0" i="0" dirty="0">
                <a:effectLst/>
                <a:latin typeface="Segoe UI" panose="020B0502040204020203" pitchFamily="34" charset="0"/>
              </a:rPr>
              <a:t>, you are prompted for the server address and the database name with two options: </a:t>
            </a:r>
            <a:r>
              <a:rPr lang="en-US" b="1" i="0" dirty="0">
                <a:effectLst/>
                <a:latin typeface="Segoe UI" panose="020B0502040204020203" pitchFamily="34" charset="0"/>
              </a:rPr>
              <a:t>Import</a:t>
            </a:r>
            <a:r>
              <a:rPr lang="en-US" b="0" i="0" dirty="0">
                <a:effectLst/>
                <a:latin typeface="Segoe UI" panose="020B0502040204020203" pitchFamily="34" charset="0"/>
              </a:rPr>
              <a:t> and </a:t>
            </a:r>
            <a:r>
              <a:rPr lang="en-US" b="1" i="0" dirty="0">
                <a:effectLst/>
                <a:latin typeface="Segoe UI" panose="020B0502040204020203" pitchFamily="34" charset="0"/>
              </a:rPr>
              <a:t>Connect live</a:t>
            </a:r>
            <a:endParaRPr lang="en-US" dirty="0"/>
          </a:p>
          <a:p>
            <a:pPr marL="171450" indent="-171450">
              <a:buFont typeface="Arial" panose="020B0604020202020204" pitchFamily="34" charset="0"/>
              <a:buChar char="•"/>
            </a:pPr>
            <a:r>
              <a:rPr lang="en-US" b="1" dirty="0"/>
              <a:t>Choose the tables you want to use</a:t>
            </a:r>
            <a:r>
              <a:rPr lang="en-US" dirty="0"/>
              <a:t>: </a:t>
            </a:r>
            <a:r>
              <a:rPr lang="en-US" b="0" i="0" dirty="0">
                <a:effectLst/>
                <a:latin typeface="Segoe UI" panose="020B0502040204020203" pitchFamily="34" charset="0"/>
              </a:rPr>
              <a:t>Similar to a relational database, you can choose the tables that you want to use. If you want to directly query the Azure Analysis Services model, you can use DAX or MDX.</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b="1" i="0" dirty="0">
                <a:effectLst/>
                <a:latin typeface="Segoe UI" panose="020B0502040204020203" pitchFamily="34" charset="0"/>
              </a:rPr>
              <a:t>Connect live</a:t>
            </a:r>
            <a:r>
              <a:rPr lang="en-US" b="0" i="0" dirty="0">
                <a:effectLst/>
                <a:latin typeface="Segoe UI" panose="020B0502040204020203" pitchFamily="34" charset="0"/>
              </a:rPr>
              <a:t> is a new option in Azure Analysis Services. Azure Analysis Services uses the tabular model and DAX to build calculations, similar to Power BI.</a:t>
            </a:r>
          </a:p>
          <a:p>
            <a:pPr marL="0" indent="0">
              <a:buFont typeface="Arial" panose="020B0604020202020204" pitchFamily="34" charset="0"/>
              <a:buNone/>
            </a:pPr>
            <a:endParaRPr lang="en-US" b="0" i="0" dirty="0">
              <a:effectLst/>
              <a:latin typeface="Segoe UI" panose="020B0502040204020203" pitchFamily="34" charset="0"/>
            </a:endParaRPr>
          </a:p>
          <a:p>
            <a:r>
              <a:rPr lang="en-US" b="0" i="0" dirty="0">
                <a:solidFill>
                  <a:srgbClr val="D4D4D4"/>
                </a:solidFill>
                <a:effectLst/>
                <a:latin typeface="-apple-system"/>
              </a:rPr>
              <a:t>Because you want to get data to other data in your organization , you will likely import the data directly into Power BI. An acceptable alternative is to import all other data that you want (from Excel, SQL Server, and so on) into the Azure Analysis Services model and then use a live connection. Using this approach, the data modeling and DAX measures are all performed in one place, and it's a much simpler and easier way to maintain your solution.</a:t>
            </a:r>
          </a:p>
          <a:p>
            <a:endParaRPr lang="en-US" b="0" i="0" dirty="0">
              <a:solidFill>
                <a:srgbClr val="D4D4D4"/>
              </a:solidFill>
              <a:effectLst/>
              <a:latin typeface="-apple-system"/>
            </a:endParaRPr>
          </a:p>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865787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jpe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3.xml"/><Relationship Id="rId4" Type="http://schemas.openxmlformats.org/officeDocument/2006/relationships/image" Target="../media/image33.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Master" Target="../slideMasters/slideMaster3.xml"/><Relationship Id="rId4" Type="http://schemas.openxmlformats.org/officeDocument/2006/relationships/image" Target="../media/image38.jp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3.jpeg"/><Relationship Id="rId1" Type="http://schemas.openxmlformats.org/officeDocument/2006/relationships/slideMaster" Target="../slideMasters/slideMaster4.xml"/><Relationship Id="rId4" Type="http://schemas.openxmlformats.org/officeDocument/2006/relationships/image" Target="../media/image40.emf"/></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Master" Target="../slideMasters/slideMaster4.xml"/><Relationship Id="rId5" Type="http://schemas.openxmlformats.org/officeDocument/2006/relationships/image" Target="../media/image49.jpg"/><Relationship Id="rId4" Type="http://schemas.openxmlformats.org/officeDocument/2006/relationships/image" Target="../media/image48.jp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Master" Target="../slideMasters/slideMaster4.xml"/><Relationship Id="rId4" Type="http://schemas.openxmlformats.org/officeDocument/2006/relationships/image" Target="../media/image52.jp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Azure Technical Trainer Role Based Training</a:t>
            </a:r>
          </a:p>
        </p:txBody>
      </p:sp>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pic>
        <p:nvPicPr>
          <p:cNvPr id="3" name="Picture 2" descr="A picture containing drawing&#10;&#10;Description automatically generated">
            <a:extLst>
              <a:ext uri="{FF2B5EF4-FFF2-40B4-BE49-F238E27FC236}">
                <a16:creationId xmlns:a16="http://schemas.microsoft.com/office/drawing/2014/main" id="{9D3EF6F9-2C2D-4F99-A647-2E932402821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9995" y="37577"/>
            <a:ext cx="2026383" cy="841902"/>
          </a:xfrm>
          <a:prstGeom prst="rect">
            <a:avLst/>
          </a:prstGeom>
        </p:spPr>
      </p:pic>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1"/>
            <a:ext cx="6093577" cy="6994525"/>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3183626"/>
            <a:ext cx="6092825" cy="553998"/>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rgbClr val="F2C811"/>
                </a:solidFill>
              </a:defRPr>
            </a:lvl1pPr>
          </a:lstStyle>
          <a:p>
            <a:r>
              <a:rPr lang="en-US"/>
              <a:t>Power BI</a:t>
            </a:r>
            <a:br>
              <a:rPr lang="en-US"/>
            </a:br>
            <a:r>
              <a:rPr lang="en-US"/>
              <a:t>title or event name</a:t>
            </a:r>
          </a:p>
        </p:txBody>
      </p:sp>
      <p:pic>
        <p:nvPicPr>
          <p:cNvPr id="4" name="Picture 3" descr="A picture containing drawing&#10;&#10;Description automatically generated">
            <a:extLst>
              <a:ext uri="{FF2B5EF4-FFF2-40B4-BE49-F238E27FC236}">
                <a16:creationId xmlns:a16="http://schemas.microsoft.com/office/drawing/2014/main" id="{413BE3A6-57D1-4FF1-AEF9-4FB9A2DEE5E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002787" cy="831713"/>
          </a:xfrm>
          <a:prstGeom prst="rect">
            <a:avLst/>
          </a:prstGeom>
        </p:spPr>
      </p:pic>
    </p:spTree>
    <p:extLst>
      <p:ext uri="{BB962C8B-B14F-4D97-AF65-F5344CB8AC3E}">
        <p14:creationId xmlns:p14="http://schemas.microsoft.com/office/powerpoint/2010/main" val="1431500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1"/>
                </a:solidFill>
              </a:defRPr>
            </a:lvl1pPr>
          </a:lstStyle>
          <a:p>
            <a:r>
              <a:rPr lang="en-US"/>
              <a:t>Power BI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Tree>
    <p:extLst>
      <p:ext uri="{BB962C8B-B14F-4D97-AF65-F5344CB8AC3E}">
        <p14:creationId xmlns:p14="http://schemas.microsoft.com/office/powerpoint/2010/main" val="512157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65138" y="567457"/>
            <a:ext cx="11530584" cy="830020"/>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1507306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04345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61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5"/>
            <a:ext cx="979537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090314"/>
            <a:ext cx="985397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459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160838" y="0"/>
            <a:ext cx="8275637" cy="6994525"/>
          </a:xfrm>
          <a:blipFill>
            <a:blip r:embed="rId2"/>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72542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173537" y="454163"/>
            <a:ext cx="7826423" cy="6086337"/>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2693012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31838514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32453124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74978511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99768323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54886129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402534772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38001136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18623078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164013" y="450062"/>
            <a:ext cx="7848600" cy="6094399"/>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65138" y="960439"/>
            <a:ext cx="4983162" cy="3325812"/>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8716452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718718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accent5"/>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250618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353711638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95288945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endParaRPr lang="en-US" dirty="0"/>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57857513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427598532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endParaRPr lang="en-US" dirty="0"/>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74519342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44597993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03033504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tx1"/>
                </a:solidFill>
              </a:defRPr>
            </a:lvl1pPr>
          </a:lstStyle>
          <a:p>
            <a:r>
              <a:rPr lang="en-US" dirty="0"/>
              <a:t>Thank you.</a:t>
            </a:r>
          </a:p>
        </p:txBody>
      </p:sp>
    </p:spTree>
    <p:extLst>
      <p:ext uri="{BB962C8B-B14F-4D97-AF65-F5344CB8AC3E}">
        <p14:creationId xmlns:p14="http://schemas.microsoft.com/office/powerpoint/2010/main" val="754670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128128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7484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683579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563748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3526653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401854809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4029454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37343297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26456773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a:t> 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92447797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44795122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219388063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114479411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55794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59916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838908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7472404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382068001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7375561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04678111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78500336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31457749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58988714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115910929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58269531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29763017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61673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706873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Tree>
    <p:extLst>
      <p:ext uri="{BB962C8B-B14F-4D97-AF65-F5344CB8AC3E}">
        <p14:creationId xmlns:p14="http://schemas.microsoft.com/office/powerpoint/2010/main" val="243372835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4158608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9762698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image" Target="../media/image25.png"/><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theme" Target="../theme/theme3.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image" Target="../media/image39.emf"/><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76" r:id="rId1"/>
    <p:sldLayoutId id="2147484552" r:id="rId2"/>
    <p:sldLayoutId id="2147484553" r:id="rId3"/>
    <p:sldLayoutId id="2147484581" r:id="rId4"/>
    <p:sldLayoutId id="2147484583" r:id="rId5"/>
    <p:sldLayoutId id="2147484585" r:id="rId6"/>
    <p:sldLayoutId id="2147484586" r:id="rId7"/>
    <p:sldLayoutId id="2147484588" r:id="rId8"/>
    <p:sldLayoutId id="2147484589" r:id="rId9"/>
    <p:sldLayoutId id="2147484556" r:id="rId10"/>
    <p:sldLayoutId id="2147484557" r:id="rId11"/>
    <p:sldLayoutId id="2147484610" r:id="rId12"/>
    <p:sldLayoutId id="2147484558" r:id="rId13"/>
    <p:sldLayoutId id="2147484559" r:id="rId14"/>
    <p:sldLayoutId id="2147484560" r:id="rId15"/>
    <p:sldLayoutId id="2147484561" r:id="rId16"/>
    <p:sldLayoutId id="2147484562" r:id="rId17"/>
    <p:sldLayoutId id="2147484580" r:id="rId18"/>
    <p:sldLayoutId id="2147484563" r:id="rId19"/>
    <p:sldLayoutId id="2147484564" r:id="rId20"/>
    <p:sldLayoutId id="2147484566" r:id="rId21"/>
    <p:sldLayoutId id="2147484567" r:id="rId22"/>
    <p:sldLayoutId id="2147484568" r:id="rId23"/>
    <p:sldLayoutId id="2147484577" r:id="rId24"/>
    <p:sldLayoutId id="2147484570" r:id="rId25"/>
    <p:sldLayoutId id="2147484571" r:id="rId26"/>
    <p:sldLayoutId id="2147484572" r:id="rId27"/>
    <p:sldLayoutId id="2147484674" r:id="rId28"/>
    <p:sldLayoutId id="2147484675" r:id="rId29"/>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
        <p:nvSpPr>
          <p:cNvPr id="5" name="Text Placeholder 4">
            <a:extLst>
              <a:ext uri="{FF2B5EF4-FFF2-40B4-BE49-F238E27FC236}">
                <a16:creationId xmlns:a16="http://schemas.microsoft.com/office/drawing/2014/main" id="{58032683-9535-EA4A-933A-0D812239AE62}"/>
              </a:ext>
            </a:extLst>
          </p:cNvPr>
          <p:cNvSpPr txBox="1">
            <a:spLocks/>
          </p:cNvSpPr>
          <p:nvPr userDrawn="1"/>
        </p:nvSpPr>
        <p:spPr>
          <a:xfrm>
            <a:off x="465138" y="1853742"/>
            <a:ext cx="11456988" cy="181588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400"/>
              </a:lnSpc>
            </a:pPr>
            <a:r>
              <a:rPr lang="en-US" sz="2000" dirty="0">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3294407995"/>
      </p:ext>
    </p:extLst>
  </p:cSld>
  <p:clrMap bg1="lt1" tx1="dk1" bg2="lt2" tx2="dk2" accent1="accent1" accent2="accent2" accent3="accent3" accent4="accent4" accent5="accent5" accent6="accent6" hlink="hlink" folHlink="folHlink"/>
  <p:sldLayoutIdLst>
    <p:sldLayoutId id="2147484609" r:id="rId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6" cstate="print">
            <a:extLst>
              <a:ext uri="{28A0092B-C50C-407E-A947-70E740481C1C}">
                <a14:useLocalDpi xmlns:a14="http://schemas.microsoft.com/office/drawing/2010/main"/>
              </a:ext>
            </a:extLst>
          </a:blip>
          <a:srcRect b="249"/>
          <a:stretch/>
        </p:blipFill>
        <p:spPr>
          <a:xfrm>
            <a:off x="12539569" y="0"/>
            <a:ext cx="682920" cy="6994525"/>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5884865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 id="2147484624" r:id="rId12"/>
    <p:sldLayoutId id="2147484625" r:id="rId13"/>
    <p:sldLayoutId id="2147484626" r:id="rId14"/>
    <p:sldLayoutId id="2147484627" r:id="rId15"/>
    <p:sldLayoutId id="2147484628" r:id="rId16"/>
    <p:sldLayoutId id="2147484629" r:id="rId17"/>
    <p:sldLayoutId id="2147484630" r:id="rId18"/>
    <p:sldLayoutId id="2147484631" r:id="rId19"/>
    <p:sldLayoutId id="2147484632" r:id="rId20"/>
    <p:sldLayoutId id="2147484633" r:id="rId21"/>
    <p:sldLayoutId id="2147484634" r:id="rId22"/>
    <p:sldLayoutId id="2147484635" r:id="rId23"/>
    <p:sldLayoutId id="2147484636" r:id="rId24"/>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2559431522"/>
      </p:ext>
    </p:extLst>
  </p:cSld>
  <p:clrMap bg1="lt1" tx1="dk1" bg2="lt2" tx2="dk2" accent1="accent1" accent2="accent2" accent3="accent3" accent4="accent4" accent5="accent5" accent6="accent6" hlink="hlink" folHlink="folHlink"/>
  <p:sldLayoutIdLst>
    <p:sldLayoutId id="2147484638" r:id="rId1"/>
    <p:sldLayoutId id="2147484639" r:id="rId2"/>
    <p:sldLayoutId id="2147484640" r:id="rId3"/>
    <p:sldLayoutId id="2147484641" r:id="rId4"/>
    <p:sldLayoutId id="2147484642" r:id="rId5"/>
    <p:sldLayoutId id="2147484643" r:id="rId6"/>
    <p:sldLayoutId id="2147484644" r:id="rId7"/>
    <p:sldLayoutId id="2147484645" r:id="rId8"/>
    <p:sldLayoutId id="2147484646" r:id="rId9"/>
    <p:sldLayoutId id="2147484647" r:id="rId10"/>
    <p:sldLayoutId id="2147484648" r:id="rId11"/>
    <p:sldLayoutId id="2147484649" r:id="rId12"/>
    <p:sldLayoutId id="2147484650" r:id="rId13"/>
    <p:sldLayoutId id="2147484651" r:id="rId14"/>
    <p:sldLayoutId id="2147484652" r:id="rId15"/>
    <p:sldLayoutId id="2147484653" r:id="rId16"/>
    <p:sldLayoutId id="2147484654" r:id="rId17"/>
    <p:sldLayoutId id="2147484655" r:id="rId18"/>
    <p:sldLayoutId id="2147484656" r:id="rId19"/>
    <p:sldLayoutId id="2147484657" r:id="rId20"/>
    <p:sldLayoutId id="2147484658" r:id="rId21"/>
    <p:sldLayoutId id="2147484659" r:id="rId22"/>
    <p:sldLayoutId id="2147484660" r:id="rId23"/>
    <p:sldLayoutId id="2147484661" r:id="rId24"/>
    <p:sldLayoutId id="2147484662" r:id="rId25"/>
    <p:sldLayoutId id="2147484663" r:id="rId2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6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58.png"/></Relationships>
</file>

<file path=ppt/slides/_rels/slide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60.png"/></Relationships>
</file>

<file path=ppt/slides/_rels/slide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5F48DF-C78C-45AC-838F-E5D49C209BAB}"/>
              </a:ext>
            </a:extLst>
          </p:cNvPr>
          <p:cNvSpPr>
            <a:spLocks noGrp="1"/>
          </p:cNvSpPr>
          <p:nvPr>
            <p:ph type="title"/>
          </p:nvPr>
        </p:nvSpPr>
        <p:spPr/>
        <p:txBody>
          <a:bodyPr/>
          <a:lstStyle/>
          <a:p>
            <a:r>
              <a:rPr lang="en-US"/>
              <a:t>Module 2: Get Data in Power BI</a:t>
            </a:r>
          </a:p>
        </p:txBody>
      </p:sp>
      <p:sp>
        <p:nvSpPr>
          <p:cNvPr id="3" name="Text Placeholder 2">
            <a:extLst>
              <a:ext uri="{FF2B5EF4-FFF2-40B4-BE49-F238E27FC236}">
                <a16:creationId xmlns:a16="http://schemas.microsoft.com/office/drawing/2014/main" id="{17949296-FE0C-40E2-AC71-EA79A2B197BE}"/>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610097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p:txBody>
          <a:bodyPr/>
          <a:lstStyle/>
          <a:p>
            <a:r>
              <a:rPr lang="en-US"/>
              <a:t>Lesson 2:</a:t>
            </a:r>
            <a:br>
              <a:rPr lang="en-US"/>
            </a:br>
            <a:r>
              <a:rPr lang="en-US"/>
              <a:t>Optimize Performance</a:t>
            </a:r>
          </a:p>
        </p:txBody>
      </p:sp>
    </p:spTree>
    <p:extLst>
      <p:ext uri="{BB962C8B-B14F-4D97-AF65-F5344CB8AC3E}">
        <p14:creationId xmlns:p14="http://schemas.microsoft.com/office/powerpoint/2010/main" val="310506363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Select a Storage Mode</a:t>
            </a:r>
          </a:p>
        </p:txBody>
      </p:sp>
      <p:sp>
        <p:nvSpPr>
          <p:cNvPr id="4" name="Text Placeholder 3">
            <a:extLst>
              <a:ext uri="{FF2B5EF4-FFF2-40B4-BE49-F238E27FC236}">
                <a16:creationId xmlns:a16="http://schemas.microsoft.com/office/drawing/2014/main" id="{399CE65F-8D9B-46B4-A43F-5431026E53DD}"/>
              </a:ext>
            </a:extLst>
          </p:cNvPr>
          <p:cNvSpPr>
            <a:spLocks noGrp="1"/>
          </p:cNvSpPr>
          <p:nvPr>
            <p:ph type="body" sz="quarter" idx="10"/>
          </p:nvPr>
        </p:nvSpPr>
        <p:spPr>
          <a:xfrm>
            <a:off x="465138" y="1960860"/>
            <a:ext cx="6549437" cy="1897156"/>
          </a:xfrm>
        </p:spPr>
        <p:txBody>
          <a:bodyPr/>
          <a:lstStyle/>
          <a:p>
            <a:r>
              <a:rPr lang="en-US" dirty="0"/>
              <a:t>Specifies the storage mode of a table and lets Power BI determine how to cache data for reports.</a:t>
            </a:r>
          </a:p>
          <a:p>
            <a:r>
              <a:rPr lang="en-US" dirty="0"/>
              <a:t>Set the storage mode for each table individually.</a:t>
            </a:r>
          </a:p>
        </p:txBody>
      </p:sp>
      <p:pic>
        <p:nvPicPr>
          <p:cNvPr id="3" name="Picture 2" descr="An image showing the different Power BI storage modes available when ingesting data, including Import, DirectQuery, and Dual.">
            <a:extLst>
              <a:ext uri="{FF2B5EF4-FFF2-40B4-BE49-F238E27FC236}">
                <a16:creationId xmlns:a16="http://schemas.microsoft.com/office/drawing/2014/main" id="{8DBC7D3D-34FB-4BF4-85C1-F0195A80C0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2258" y="1421127"/>
            <a:ext cx="4781396" cy="4367007"/>
          </a:xfrm>
          <a:prstGeom prst="rect">
            <a:avLst/>
          </a:prstGeom>
        </p:spPr>
      </p:pic>
    </p:spTree>
    <p:extLst>
      <p:ext uri="{BB962C8B-B14F-4D97-AF65-F5344CB8AC3E}">
        <p14:creationId xmlns:p14="http://schemas.microsoft.com/office/powerpoint/2010/main" val="332894705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Fix Performance Issues</a:t>
            </a:r>
          </a:p>
        </p:txBody>
      </p:sp>
      <p:sp>
        <p:nvSpPr>
          <p:cNvPr id="15" name="Text Placeholder 14">
            <a:extLst>
              <a:ext uri="{FF2B5EF4-FFF2-40B4-BE49-F238E27FC236}">
                <a16:creationId xmlns:a16="http://schemas.microsoft.com/office/drawing/2014/main" id="{7AFD9358-0F0F-DD41-8430-DD40142A3348}"/>
              </a:ext>
              <a:ext uri="{C183D7F6-B498-43B3-948B-1728B52AA6E4}">
                <adec:decorative xmlns:adec="http://schemas.microsoft.com/office/drawing/2017/decorative" val="1"/>
              </a:ext>
            </a:extLst>
          </p:cNvPr>
          <p:cNvSpPr>
            <a:spLocks noGrp="1"/>
          </p:cNvSpPr>
          <p:nvPr>
            <p:ph type="body" sz="quarter" idx="10"/>
          </p:nvPr>
        </p:nvSpPr>
        <p:spPr>
          <a:xfrm>
            <a:off x="465139" y="1960859"/>
            <a:ext cx="11533186" cy="430887"/>
          </a:xfrm>
        </p:spPr>
        <p:txBody>
          <a:bodyPr/>
          <a:lstStyle/>
          <a:p>
            <a:pPr>
              <a:lnSpc>
                <a:spcPct val="100000"/>
              </a:lnSpc>
            </a:pPr>
            <a:r>
              <a:rPr lang="en-US" sz="2800" dirty="0">
                <a:latin typeface="Segoe UI Light" panose="020B0502040204020203" pitchFamily="34" charset="0"/>
                <a:cs typeface="Segoe UI Light" panose="020B0502040204020203" pitchFamily="34" charset="0"/>
              </a:rPr>
              <a:t>Setting the</a:t>
            </a:r>
          </a:p>
        </p:txBody>
      </p:sp>
      <p:pic>
        <p:nvPicPr>
          <p:cNvPr id="3" name="Picture 2" descr="An image showing the Tools menu in Power Query and the Diagnostics menu options.">
            <a:extLst>
              <a:ext uri="{FF2B5EF4-FFF2-40B4-BE49-F238E27FC236}">
                <a16:creationId xmlns:a16="http://schemas.microsoft.com/office/drawing/2014/main" id="{B3CCEFF5-BA6B-4E8D-89A4-3532FA8D6E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138" y="1728511"/>
            <a:ext cx="8545118" cy="2410161"/>
          </a:xfrm>
          <a:prstGeom prst="rect">
            <a:avLst/>
          </a:prstGeom>
        </p:spPr>
      </p:pic>
      <p:sp>
        <p:nvSpPr>
          <p:cNvPr id="6" name="Arrow: Curved Right 5" descr="Image of an arrow pointing to the duration column of the diagnostics results in Power Query.">
            <a:extLst>
              <a:ext uri="{FF2B5EF4-FFF2-40B4-BE49-F238E27FC236}">
                <a16:creationId xmlns:a16="http://schemas.microsoft.com/office/drawing/2014/main" id="{A8F14A58-0CBE-4D4C-B67F-3CD995ABAA6C}"/>
              </a:ext>
            </a:extLst>
          </p:cNvPr>
          <p:cNvSpPr/>
          <p:nvPr/>
        </p:nvSpPr>
        <p:spPr bwMode="auto">
          <a:xfrm rot="18714888" flipH="1">
            <a:off x="7145028" y="3193013"/>
            <a:ext cx="600773" cy="1965255"/>
          </a:xfrm>
          <a:prstGeom prst="curved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An image showing the results of a diagnostic session in Power Query. The grid shows the diagnostics steps and the execution time of each step.">
            <a:extLst>
              <a:ext uri="{FF2B5EF4-FFF2-40B4-BE49-F238E27FC236}">
                <a16:creationId xmlns:a16="http://schemas.microsoft.com/office/drawing/2014/main" id="{98DE9805-B305-48E1-9613-CBA34DBD45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138" y="4887794"/>
            <a:ext cx="11798475" cy="1112213"/>
          </a:xfrm>
          <a:prstGeom prst="rect">
            <a:avLst/>
          </a:prstGeom>
        </p:spPr>
      </p:pic>
    </p:spTree>
    <p:extLst>
      <p:ext uri="{BB962C8B-B14F-4D97-AF65-F5344CB8AC3E}">
        <p14:creationId xmlns:p14="http://schemas.microsoft.com/office/powerpoint/2010/main" val="15545847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a:t>Optimize Query Performance</a:t>
            </a:r>
          </a:p>
        </p:txBody>
      </p:sp>
      <p:sp>
        <p:nvSpPr>
          <p:cNvPr id="3" name="Text Placeholder 2">
            <a:extLst>
              <a:ext uri="{FF2B5EF4-FFF2-40B4-BE49-F238E27FC236}">
                <a16:creationId xmlns:a16="http://schemas.microsoft.com/office/drawing/2014/main" id="{09EA520D-1D3B-472A-BD1D-8501F6F088B7}"/>
              </a:ext>
            </a:extLst>
          </p:cNvPr>
          <p:cNvSpPr>
            <a:spLocks noGrp="1"/>
          </p:cNvSpPr>
          <p:nvPr>
            <p:ph type="body" sz="quarter" idx="10"/>
          </p:nvPr>
        </p:nvSpPr>
        <p:spPr>
          <a:xfrm>
            <a:off x="465138" y="1960860"/>
            <a:ext cx="9572625" cy="1231106"/>
          </a:xfrm>
        </p:spPr>
        <p:txBody>
          <a:bodyPr/>
          <a:lstStyle/>
          <a:p>
            <a:r>
              <a:rPr lang="en-US" sz="2400" dirty="0"/>
              <a:t>Performance in Power Query depends heavily on the performance at the data source.</a:t>
            </a:r>
          </a:p>
          <a:p>
            <a:r>
              <a:rPr lang="en-US" sz="2400" dirty="0"/>
              <a:t>Follow performance tuning guidelines of the source product.</a:t>
            </a:r>
          </a:p>
          <a:p>
            <a:r>
              <a:rPr lang="en-US" sz="2400" dirty="0"/>
              <a:t>Some performance tuning can be done in Power BI.</a:t>
            </a:r>
          </a:p>
        </p:txBody>
      </p:sp>
    </p:spTree>
    <p:extLst>
      <p:ext uri="{BB962C8B-B14F-4D97-AF65-F5344CB8AC3E}">
        <p14:creationId xmlns:p14="http://schemas.microsoft.com/office/powerpoint/2010/main" val="222155514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Query Folding</a:t>
            </a:r>
          </a:p>
        </p:txBody>
      </p:sp>
      <p:sp>
        <p:nvSpPr>
          <p:cNvPr id="3" name="Text Placeholder 2">
            <a:extLst>
              <a:ext uri="{FF2B5EF4-FFF2-40B4-BE49-F238E27FC236}">
                <a16:creationId xmlns:a16="http://schemas.microsoft.com/office/drawing/2014/main" id="{55740CBB-1054-4A82-A3D6-C89805976ACF}"/>
              </a:ext>
            </a:extLst>
          </p:cNvPr>
          <p:cNvSpPr>
            <a:spLocks noGrp="1"/>
          </p:cNvSpPr>
          <p:nvPr>
            <p:ph type="body" sz="quarter" idx="10"/>
          </p:nvPr>
        </p:nvSpPr>
        <p:spPr>
          <a:xfrm>
            <a:off x="465138" y="1960860"/>
            <a:ext cx="6323969" cy="1759370"/>
          </a:xfrm>
        </p:spPr>
        <p:txBody>
          <a:bodyPr/>
          <a:lstStyle/>
          <a:p>
            <a:pPr marL="0" indent="0">
              <a:buNone/>
            </a:pPr>
            <a:r>
              <a:rPr lang="en-US" sz="2400" dirty="0"/>
              <a:t>The process that lets Power Query generate a single query statement to retrieve and transform source data.</a:t>
            </a:r>
          </a:p>
        </p:txBody>
      </p:sp>
      <p:pic>
        <p:nvPicPr>
          <p:cNvPr id="5" name="Picture 4" descr="An image showing the Applied Steps window in Power Query, listing the Query Folding option and step as part of data transformation.">
            <a:extLst>
              <a:ext uri="{FF2B5EF4-FFF2-40B4-BE49-F238E27FC236}">
                <a16:creationId xmlns:a16="http://schemas.microsoft.com/office/drawing/2014/main" id="{B81DFB0C-41CF-4704-B38D-FFE14CAE03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1025" y="1059479"/>
            <a:ext cx="4395527" cy="5628923"/>
          </a:xfrm>
          <a:prstGeom prst="rect">
            <a:avLst/>
          </a:prstGeom>
        </p:spPr>
      </p:pic>
    </p:spTree>
    <p:extLst>
      <p:ext uri="{BB962C8B-B14F-4D97-AF65-F5344CB8AC3E}">
        <p14:creationId xmlns:p14="http://schemas.microsoft.com/office/powerpoint/2010/main" val="138303270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p:txBody>
          <a:bodyPr/>
          <a:lstStyle/>
          <a:p>
            <a:r>
              <a:rPr lang="en-US"/>
              <a:t>Lesson 3:</a:t>
            </a:r>
            <a:br>
              <a:rPr lang="en-US"/>
            </a:br>
            <a:r>
              <a:rPr lang="en-US"/>
              <a:t>Resolve Data Errors</a:t>
            </a:r>
          </a:p>
        </p:txBody>
      </p:sp>
    </p:spTree>
    <p:extLst>
      <p:ext uri="{BB962C8B-B14F-4D97-AF65-F5344CB8AC3E}">
        <p14:creationId xmlns:p14="http://schemas.microsoft.com/office/powerpoint/2010/main" val="172780393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Identify and Resolve Data Import Errors</a:t>
            </a:r>
          </a:p>
        </p:txBody>
      </p:sp>
      <p:sp>
        <p:nvSpPr>
          <p:cNvPr id="4" name="Text Placeholder 3">
            <a:extLst>
              <a:ext uri="{FF2B5EF4-FFF2-40B4-BE49-F238E27FC236}">
                <a16:creationId xmlns:a16="http://schemas.microsoft.com/office/drawing/2014/main" id="{25786E49-4482-46C2-BD09-92810BFBB890}"/>
              </a:ext>
            </a:extLst>
          </p:cNvPr>
          <p:cNvSpPr>
            <a:spLocks noGrp="1"/>
          </p:cNvSpPr>
          <p:nvPr>
            <p:ph type="body" sz="quarter" idx="10"/>
          </p:nvPr>
        </p:nvSpPr>
        <p:spPr>
          <a:xfrm>
            <a:off x="465138" y="1960860"/>
            <a:ext cx="5459673" cy="1846659"/>
          </a:xfrm>
        </p:spPr>
        <p:txBody>
          <a:bodyPr/>
          <a:lstStyle/>
          <a:p>
            <a:r>
              <a:rPr lang="en-US" sz="2400" dirty="0"/>
              <a:t>You may encounter the following errors:</a:t>
            </a:r>
          </a:p>
          <a:p>
            <a:pPr marL="571500" lvl="1" indent="-342900">
              <a:buFont typeface="Arial" panose="020B0604020202020204" pitchFamily="34" charset="0"/>
              <a:buChar char="•"/>
            </a:pPr>
            <a:r>
              <a:rPr lang="en-US" dirty="0"/>
              <a:t>Query Timeout.</a:t>
            </a:r>
          </a:p>
          <a:p>
            <a:pPr marL="571500" lvl="1" indent="-342900">
              <a:buFont typeface="Arial" panose="020B0604020202020204" pitchFamily="34" charset="0"/>
              <a:buChar char="•"/>
            </a:pPr>
            <a:r>
              <a:rPr lang="en-US" dirty="0"/>
              <a:t>Couldn’t find data formatted as a table.</a:t>
            </a:r>
          </a:p>
          <a:p>
            <a:pPr marL="571500" lvl="1" indent="-342900">
              <a:buFont typeface="Arial" panose="020B0604020202020204" pitchFamily="34" charset="0"/>
              <a:buChar char="•"/>
            </a:pPr>
            <a:r>
              <a:rPr lang="en-US" dirty="0"/>
              <a:t>Could not find file.</a:t>
            </a:r>
          </a:p>
          <a:p>
            <a:pPr marL="571500" lvl="1" indent="-342900">
              <a:buFont typeface="Arial" panose="020B0604020202020204" pitchFamily="34" charset="0"/>
              <a:buChar char="•"/>
            </a:pPr>
            <a:r>
              <a:rPr lang="en-US" dirty="0"/>
              <a:t>Data type errors.</a:t>
            </a:r>
          </a:p>
        </p:txBody>
      </p:sp>
      <p:pic>
        <p:nvPicPr>
          <p:cNvPr id="3" name="Picture 2" descr="An image showing a Timeout Expired error message as the result of pulling too much data from the data source.">
            <a:extLst>
              <a:ext uri="{FF2B5EF4-FFF2-40B4-BE49-F238E27FC236}">
                <a16:creationId xmlns:a16="http://schemas.microsoft.com/office/drawing/2014/main" id="{3F938596-3EEE-49E5-94EF-F5AE1345DF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4811" y="1590825"/>
            <a:ext cx="6377638" cy="4433387"/>
          </a:xfrm>
          <a:prstGeom prst="rect">
            <a:avLst/>
          </a:prstGeom>
        </p:spPr>
      </p:pic>
    </p:spTree>
    <p:extLst>
      <p:ext uri="{BB962C8B-B14F-4D97-AF65-F5344CB8AC3E}">
        <p14:creationId xmlns:p14="http://schemas.microsoft.com/office/powerpoint/2010/main" val="239005363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a:t>Module Overview</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20800"/>
            <a:ext cx="9572625" cy="1538883"/>
          </a:xfrm>
        </p:spPr>
        <p:txBody>
          <a:bodyPr/>
          <a:lstStyle/>
          <a:p>
            <a:pPr marL="0" indent="0">
              <a:lnSpc>
                <a:spcPct val="100000"/>
              </a:lnSpc>
              <a:buNone/>
            </a:pPr>
            <a:r>
              <a:rPr lang="en-US" dirty="0"/>
              <a:t>We covered the following concepts:</a:t>
            </a:r>
          </a:p>
          <a:p>
            <a:pPr marL="0" indent="0">
              <a:lnSpc>
                <a:spcPct val="100000"/>
              </a:lnSpc>
              <a:buNone/>
            </a:pPr>
            <a:endParaRPr lang="en-US" dirty="0"/>
          </a:p>
          <a:p>
            <a:pPr>
              <a:lnSpc>
                <a:spcPct val="100000"/>
              </a:lnSpc>
              <a:buFont typeface="Wingdings" panose="05000000000000000000" pitchFamily="2" charset="2"/>
              <a:buChar char="§"/>
            </a:pPr>
            <a:r>
              <a:rPr lang="en-US" dirty="0"/>
              <a:t>Getting data from various data sources</a:t>
            </a:r>
          </a:p>
          <a:p>
            <a:pPr>
              <a:lnSpc>
                <a:spcPct val="100000"/>
              </a:lnSpc>
              <a:buFont typeface="Wingdings" panose="05000000000000000000" pitchFamily="2" charset="2"/>
              <a:buChar char="§"/>
            </a:pPr>
            <a:r>
              <a:rPr lang="en-US" dirty="0"/>
              <a:t>Optimizing Performance</a:t>
            </a:r>
          </a:p>
          <a:p>
            <a:pPr>
              <a:lnSpc>
                <a:spcPct val="100000"/>
              </a:lnSpc>
              <a:buFont typeface="Wingdings" panose="05000000000000000000" pitchFamily="2" charset="2"/>
              <a:buChar char="§"/>
            </a:pPr>
            <a:r>
              <a:rPr lang="en-US" dirty="0"/>
              <a:t>Resolving data errors</a:t>
            </a:r>
          </a:p>
        </p:txBody>
      </p:sp>
    </p:spTree>
    <p:extLst>
      <p:ext uri="{BB962C8B-B14F-4D97-AF65-F5344CB8AC3E}">
        <p14:creationId xmlns:p14="http://schemas.microsoft.com/office/powerpoint/2010/main" val="102976780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B98D1A-779A-4A5F-A65E-D3C404CCF45F}"/>
              </a:ext>
            </a:extLst>
          </p:cNvPr>
          <p:cNvSpPr>
            <a:spLocks noGrp="1"/>
          </p:cNvSpPr>
          <p:nvPr>
            <p:ph type="title"/>
          </p:nvPr>
        </p:nvSpPr>
        <p:spPr/>
        <p:txBody>
          <a:bodyPr/>
          <a:lstStyle/>
          <a:p>
            <a:r>
              <a:rPr lang="en-US" dirty="0"/>
              <a:t>Lab: Preparing Data</a:t>
            </a:r>
          </a:p>
        </p:txBody>
      </p:sp>
      <p:sp>
        <p:nvSpPr>
          <p:cNvPr id="5" name="Text Placeholder 4">
            <a:extLst>
              <a:ext uri="{FF2B5EF4-FFF2-40B4-BE49-F238E27FC236}">
                <a16:creationId xmlns:a16="http://schemas.microsoft.com/office/drawing/2014/main" id="{E1F2FF3B-953C-48C8-A12C-F69C41AACF4F}"/>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323683430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a:t>Learning Objectives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20800"/>
            <a:ext cx="9572625" cy="1538883"/>
          </a:xfrm>
        </p:spPr>
        <p:txBody>
          <a:bodyPr/>
          <a:lstStyle/>
          <a:p>
            <a:pPr marL="0" indent="0">
              <a:lnSpc>
                <a:spcPct val="100000"/>
              </a:lnSpc>
              <a:buNone/>
            </a:pPr>
            <a:r>
              <a:rPr lang="en-US" dirty="0"/>
              <a:t>You will learn the following concepts:</a:t>
            </a:r>
          </a:p>
          <a:p>
            <a:pPr marL="0" indent="0">
              <a:lnSpc>
                <a:spcPct val="100000"/>
              </a:lnSpc>
              <a:buNone/>
            </a:pPr>
            <a:endParaRPr lang="en-US" dirty="0"/>
          </a:p>
          <a:p>
            <a:pPr>
              <a:lnSpc>
                <a:spcPct val="100000"/>
              </a:lnSpc>
              <a:buFont typeface="Wingdings" panose="05000000000000000000" pitchFamily="2" charset="2"/>
              <a:buChar char="§"/>
            </a:pPr>
            <a:r>
              <a:rPr lang="en-US" dirty="0"/>
              <a:t>Getting data from various data sources</a:t>
            </a:r>
          </a:p>
          <a:p>
            <a:pPr>
              <a:lnSpc>
                <a:spcPct val="100000"/>
              </a:lnSpc>
              <a:buFont typeface="Wingdings" panose="05000000000000000000" pitchFamily="2" charset="2"/>
              <a:buChar char="§"/>
            </a:pPr>
            <a:r>
              <a:rPr lang="en-US" dirty="0"/>
              <a:t>Optimizing Performance</a:t>
            </a:r>
          </a:p>
          <a:p>
            <a:pPr>
              <a:lnSpc>
                <a:spcPct val="100000"/>
              </a:lnSpc>
              <a:buFont typeface="Wingdings" panose="05000000000000000000" pitchFamily="2" charset="2"/>
              <a:buChar char="§"/>
            </a:pPr>
            <a:r>
              <a:rPr lang="en-US" dirty="0"/>
              <a:t>Resolving data errors</a:t>
            </a:r>
          </a:p>
        </p:txBody>
      </p:sp>
    </p:spTree>
    <p:extLst>
      <p:ext uri="{BB962C8B-B14F-4D97-AF65-F5344CB8AC3E}">
        <p14:creationId xmlns:p14="http://schemas.microsoft.com/office/powerpoint/2010/main" val="18854675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a:xfrm>
            <a:off x="465137" y="960438"/>
            <a:ext cx="9436852" cy="3629025"/>
          </a:xfrm>
        </p:spPr>
        <p:txBody>
          <a:bodyPr/>
          <a:lstStyle/>
          <a:p>
            <a:r>
              <a:rPr lang="en-US"/>
              <a:t>Lesson 1: </a:t>
            </a:r>
            <a:br>
              <a:rPr lang="en-US"/>
            </a:br>
            <a:r>
              <a:rPr lang="en-US"/>
              <a:t>Get data from various data sources</a:t>
            </a:r>
          </a:p>
        </p:txBody>
      </p:sp>
    </p:spTree>
    <p:extLst>
      <p:ext uri="{BB962C8B-B14F-4D97-AF65-F5344CB8AC3E}">
        <p14:creationId xmlns:p14="http://schemas.microsoft.com/office/powerpoint/2010/main" val="241879762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a:t>Introduction to getting data</a:t>
            </a:r>
          </a:p>
        </p:txBody>
      </p:sp>
      <p:sp>
        <p:nvSpPr>
          <p:cNvPr id="4" name="Text Placeholder 3">
            <a:extLst>
              <a:ext uri="{FF2B5EF4-FFF2-40B4-BE49-F238E27FC236}">
                <a16:creationId xmlns:a16="http://schemas.microsoft.com/office/drawing/2014/main" id="{33712559-6255-4F71-8A3D-BC364C7E3C12}"/>
              </a:ext>
            </a:extLst>
          </p:cNvPr>
          <p:cNvSpPr>
            <a:spLocks noGrp="1"/>
          </p:cNvSpPr>
          <p:nvPr>
            <p:ph type="body" sz="quarter" idx="10"/>
          </p:nvPr>
        </p:nvSpPr>
        <p:spPr>
          <a:xfrm>
            <a:off x="465138" y="1960859"/>
            <a:ext cx="2929415" cy="1231106"/>
          </a:xfrm>
        </p:spPr>
        <p:txBody>
          <a:bodyPr/>
          <a:lstStyle/>
          <a:p>
            <a:pPr marL="0" indent="0">
              <a:buNone/>
            </a:pPr>
            <a:r>
              <a:rPr lang="en-US" sz="2400" dirty="0"/>
              <a:t>The first step in the data analysis process is identifying and getting data.</a:t>
            </a:r>
          </a:p>
        </p:txBody>
      </p:sp>
      <p:pic>
        <p:nvPicPr>
          <p:cNvPr id="5" name="Picture 4" descr="An image that shows the different types of data that can be transformed by Power Query and ingested by Power BI.">
            <a:extLst>
              <a:ext uri="{FF2B5EF4-FFF2-40B4-BE49-F238E27FC236}">
                <a16:creationId xmlns:a16="http://schemas.microsoft.com/office/drawing/2014/main" id="{FBA10056-1980-4235-A799-006A40D4D949}"/>
              </a:ext>
            </a:extLst>
          </p:cNvPr>
          <p:cNvPicPr>
            <a:picLocks noChangeAspect="1"/>
          </p:cNvPicPr>
          <p:nvPr/>
        </p:nvPicPr>
        <p:blipFill>
          <a:blip r:embed="rId3"/>
          <a:stretch>
            <a:fillRect/>
          </a:stretch>
        </p:blipFill>
        <p:spPr>
          <a:xfrm>
            <a:off x="4333403" y="1177445"/>
            <a:ext cx="6676973" cy="5472103"/>
          </a:xfrm>
          <a:prstGeom prst="rect">
            <a:avLst/>
          </a:prstGeom>
        </p:spPr>
      </p:pic>
    </p:spTree>
    <p:extLst>
      <p:ext uri="{BB962C8B-B14F-4D97-AF65-F5344CB8AC3E}">
        <p14:creationId xmlns:p14="http://schemas.microsoft.com/office/powerpoint/2010/main" val="225999125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Get data from flat files</a:t>
            </a:r>
          </a:p>
        </p:txBody>
      </p:sp>
      <p:sp>
        <p:nvSpPr>
          <p:cNvPr id="15" name="Text Placeholder 14">
            <a:extLst>
              <a:ext uri="{FF2B5EF4-FFF2-40B4-BE49-F238E27FC236}">
                <a16:creationId xmlns:a16="http://schemas.microsoft.com/office/drawing/2014/main" id="{7AFD9358-0F0F-DD41-8430-DD40142A3348}"/>
              </a:ext>
              <a:ext uri="{C183D7F6-B498-43B3-948B-1728B52AA6E4}">
                <adec:decorative xmlns:adec="http://schemas.microsoft.com/office/drawing/2017/decorative" val="1"/>
              </a:ext>
            </a:extLst>
          </p:cNvPr>
          <p:cNvSpPr>
            <a:spLocks noGrp="1"/>
          </p:cNvSpPr>
          <p:nvPr>
            <p:ph type="body" sz="quarter" idx="10"/>
          </p:nvPr>
        </p:nvSpPr>
        <p:spPr>
          <a:xfrm>
            <a:off x="465139" y="1960860"/>
            <a:ext cx="8101346" cy="338554"/>
          </a:xfrm>
        </p:spPr>
        <p:txBody>
          <a:bodyPr/>
          <a:lstStyle/>
          <a:p>
            <a:pPr marL="0" indent="0">
              <a:lnSpc>
                <a:spcPct val="100000"/>
              </a:lnSpc>
              <a:buNone/>
            </a:pPr>
            <a:endParaRPr lang="en-US" sz="2200" dirty="0">
              <a:latin typeface="Segoe UI Light" panose="020B0502040204020203" pitchFamily="34" charset="0"/>
              <a:cs typeface="Segoe UI Light" panose="020B0502040204020203" pitchFamily="34" charset="0"/>
            </a:endParaRPr>
          </a:p>
        </p:txBody>
      </p:sp>
      <p:pic>
        <p:nvPicPr>
          <p:cNvPr id="4" name="Picture 3" descr="An image showing the different types of flat files, such as Excel files and csv files.">
            <a:extLst>
              <a:ext uri="{FF2B5EF4-FFF2-40B4-BE49-F238E27FC236}">
                <a16:creationId xmlns:a16="http://schemas.microsoft.com/office/drawing/2014/main" id="{782FFDB2-F44B-43BF-B8BB-99EA747160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031" y="1604837"/>
            <a:ext cx="2873742" cy="1389153"/>
          </a:xfrm>
          <a:prstGeom prst="rect">
            <a:avLst/>
          </a:prstGeom>
        </p:spPr>
      </p:pic>
      <p:sp>
        <p:nvSpPr>
          <p:cNvPr id="2" name="Arrow: Curved Right 1" descr="Image of an arrow pointing to preview of csv file.">
            <a:extLst>
              <a:ext uri="{FF2B5EF4-FFF2-40B4-BE49-F238E27FC236}">
                <a16:creationId xmlns:a16="http://schemas.microsoft.com/office/drawing/2014/main" id="{D2B8879B-99E9-418F-8731-BE4C6DF8B352}"/>
              </a:ext>
            </a:extLst>
          </p:cNvPr>
          <p:cNvSpPr/>
          <p:nvPr/>
        </p:nvSpPr>
        <p:spPr bwMode="auto">
          <a:xfrm rot="18714888">
            <a:off x="2959865" y="3017907"/>
            <a:ext cx="551145" cy="1965255"/>
          </a:xfrm>
          <a:prstGeom prst="curved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screenshot that shows the using the Geta Data wizard to connect to Excel to import into Power BI.">
            <a:extLst>
              <a:ext uri="{FF2B5EF4-FFF2-40B4-BE49-F238E27FC236}">
                <a16:creationId xmlns:a16="http://schemas.microsoft.com/office/drawing/2014/main" id="{A6FF8DCB-F31C-45E5-AB19-7BB4130666E4}"/>
              </a:ext>
            </a:extLst>
          </p:cNvPr>
          <p:cNvPicPr>
            <a:picLocks noChangeAspect="1"/>
          </p:cNvPicPr>
          <p:nvPr/>
        </p:nvPicPr>
        <p:blipFill>
          <a:blip r:embed="rId4"/>
          <a:stretch>
            <a:fillRect/>
          </a:stretch>
        </p:blipFill>
        <p:spPr>
          <a:xfrm>
            <a:off x="4389702" y="2130137"/>
            <a:ext cx="7581634" cy="4558458"/>
          </a:xfrm>
          <a:prstGeom prst="rect">
            <a:avLst/>
          </a:prstGeom>
        </p:spPr>
      </p:pic>
    </p:spTree>
    <p:extLst>
      <p:ext uri="{BB962C8B-B14F-4D97-AF65-F5344CB8AC3E}">
        <p14:creationId xmlns:p14="http://schemas.microsoft.com/office/powerpoint/2010/main" val="226928706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a:t>Get data from relational data sources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9" y="1960861"/>
            <a:ext cx="7958253" cy="400110"/>
          </a:xfrm>
        </p:spPr>
        <p:txBody>
          <a:bodyPr/>
          <a:lstStyle/>
          <a:p>
            <a:pPr marL="0" indent="0">
              <a:lnSpc>
                <a:spcPct val="100000"/>
              </a:lnSpc>
              <a:buNone/>
            </a:pPr>
            <a:endParaRPr lang="en-US" sz="2600" dirty="0">
              <a:latin typeface="Segoe UI Light" panose="020B0502040204020203" pitchFamily="34" charset="0"/>
              <a:cs typeface="Segoe UI Light" panose="020B0502040204020203" pitchFamily="34" charset="0"/>
            </a:endParaRPr>
          </a:p>
        </p:txBody>
      </p:sp>
      <p:pic>
        <p:nvPicPr>
          <p:cNvPr id="3" name="Picture 2" descr="An image showing Power BI ingesting data from a SQL database to build a Power BI report.">
            <a:extLst>
              <a:ext uri="{FF2B5EF4-FFF2-40B4-BE49-F238E27FC236}">
                <a16:creationId xmlns:a16="http://schemas.microsoft.com/office/drawing/2014/main" id="{58AC465E-C71F-4BE7-B4B6-FB49766C69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714" y="1361411"/>
            <a:ext cx="9109046" cy="5000335"/>
          </a:xfrm>
          <a:prstGeom prst="rect">
            <a:avLst/>
          </a:prstGeom>
        </p:spPr>
      </p:pic>
    </p:spTree>
    <p:extLst>
      <p:ext uri="{BB962C8B-B14F-4D97-AF65-F5344CB8AC3E}">
        <p14:creationId xmlns:p14="http://schemas.microsoft.com/office/powerpoint/2010/main" val="109202863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Get data from NoSQL</a:t>
            </a:r>
          </a:p>
        </p:txBody>
      </p:sp>
      <p:sp>
        <p:nvSpPr>
          <p:cNvPr id="15" name="Text Placeholder 14">
            <a:extLst>
              <a:ext uri="{FF2B5EF4-FFF2-40B4-BE49-F238E27FC236}">
                <a16:creationId xmlns:a16="http://schemas.microsoft.com/office/drawing/2014/main" id="{7AFD9358-0F0F-DD41-8430-DD40142A3348}"/>
              </a:ext>
              <a:ext uri="{C183D7F6-B498-43B3-948B-1728B52AA6E4}">
                <adec:decorative xmlns:adec="http://schemas.microsoft.com/office/drawing/2017/decorative" val="1"/>
              </a:ext>
            </a:extLst>
          </p:cNvPr>
          <p:cNvSpPr>
            <a:spLocks noGrp="1"/>
          </p:cNvSpPr>
          <p:nvPr>
            <p:ph type="body" sz="quarter" idx="10"/>
          </p:nvPr>
        </p:nvSpPr>
        <p:spPr>
          <a:xfrm>
            <a:off x="465138" y="1960860"/>
            <a:ext cx="9572625" cy="430887"/>
          </a:xfrm>
        </p:spPr>
        <p:txBody>
          <a:bodyPr/>
          <a:lstStyle/>
          <a:p>
            <a:pPr marL="0" indent="0">
              <a:lnSpc>
                <a:spcPct val="100000"/>
              </a:lnSpc>
              <a:buNone/>
            </a:pPr>
            <a:endParaRPr lang="en-US" sz="2800" dirty="0">
              <a:latin typeface="Segoe UI Light" panose="020B0502040204020203" pitchFamily="34" charset="0"/>
              <a:cs typeface="Segoe UI Light" panose="020B0502040204020203" pitchFamily="34" charset="0"/>
            </a:endParaRPr>
          </a:p>
        </p:txBody>
      </p:sp>
      <p:pic>
        <p:nvPicPr>
          <p:cNvPr id="17" name="Picture 16" descr="An image showing the Get Data dialog with Azure Cosmos DB selected.">
            <a:extLst>
              <a:ext uri="{FF2B5EF4-FFF2-40B4-BE49-F238E27FC236}">
                <a16:creationId xmlns:a16="http://schemas.microsoft.com/office/drawing/2014/main" id="{B520B0C1-8A8D-4702-96EB-30435B884B03}"/>
              </a:ext>
            </a:extLst>
          </p:cNvPr>
          <p:cNvPicPr>
            <a:picLocks noChangeAspect="1"/>
          </p:cNvPicPr>
          <p:nvPr/>
        </p:nvPicPr>
        <p:blipFill>
          <a:blip r:embed="rId3"/>
          <a:stretch>
            <a:fillRect/>
          </a:stretch>
        </p:blipFill>
        <p:spPr>
          <a:xfrm>
            <a:off x="321415" y="1244357"/>
            <a:ext cx="4563736" cy="5017839"/>
          </a:xfrm>
          <a:prstGeom prst="rect">
            <a:avLst/>
          </a:prstGeom>
        </p:spPr>
      </p:pic>
      <p:sp>
        <p:nvSpPr>
          <p:cNvPr id="19" name="Arrow: Curved Right 18" descr="Image of an arrow pointing to the home tab of the ribbon in Power Query.">
            <a:extLst>
              <a:ext uri="{FF2B5EF4-FFF2-40B4-BE49-F238E27FC236}">
                <a16:creationId xmlns:a16="http://schemas.microsoft.com/office/drawing/2014/main" id="{0F56EE8A-513C-4F34-A8A5-D89F4F3E7D2B}"/>
              </a:ext>
            </a:extLst>
          </p:cNvPr>
          <p:cNvSpPr/>
          <p:nvPr/>
        </p:nvSpPr>
        <p:spPr bwMode="auto">
          <a:xfrm rot="18714888" flipH="1">
            <a:off x="5521186" y="1284263"/>
            <a:ext cx="573404" cy="1965255"/>
          </a:xfrm>
          <a:prstGeom prst="curved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n image showing Power Query with data imported from a CosmosDB data store.">
            <a:extLst>
              <a:ext uri="{FF2B5EF4-FFF2-40B4-BE49-F238E27FC236}">
                <a16:creationId xmlns:a16="http://schemas.microsoft.com/office/drawing/2014/main" id="{FB39708B-70E5-4736-99EE-45F1D7F1D3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0515" y="2844917"/>
            <a:ext cx="7160133" cy="3970073"/>
          </a:xfrm>
          <a:prstGeom prst="rect">
            <a:avLst/>
          </a:prstGeom>
        </p:spPr>
      </p:pic>
    </p:spTree>
    <p:extLst>
      <p:ext uri="{BB962C8B-B14F-4D97-AF65-F5344CB8AC3E}">
        <p14:creationId xmlns:p14="http://schemas.microsoft.com/office/powerpoint/2010/main" val="300548692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Get data from applications</a:t>
            </a:r>
          </a:p>
        </p:txBody>
      </p:sp>
      <p:sp>
        <p:nvSpPr>
          <p:cNvPr id="15" name="Text Placeholder 14">
            <a:extLst>
              <a:ext uri="{FF2B5EF4-FFF2-40B4-BE49-F238E27FC236}">
                <a16:creationId xmlns:a16="http://schemas.microsoft.com/office/drawing/2014/main" id="{7AFD9358-0F0F-DD41-8430-DD40142A3348}"/>
              </a:ext>
              <a:ext uri="{C183D7F6-B498-43B3-948B-1728B52AA6E4}">
                <adec:decorative xmlns:adec="http://schemas.microsoft.com/office/drawing/2017/decorative" val="1"/>
              </a:ext>
            </a:extLst>
          </p:cNvPr>
          <p:cNvSpPr>
            <a:spLocks noGrp="1"/>
          </p:cNvSpPr>
          <p:nvPr>
            <p:ph type="body" sz="quarter" idx="10"/>
          </p:nvPr>
        </p:nvSpPr>
        <p:spPr>
          <a:xfrm>
            <a:off x="465138" y="1960860"/>
            <a:ext cx="8278029" cy="430887"/>
          </a:xfrm>
        </p:spPr>
        <p:txBody>
          <a:bodyPr/>
          <a:lstStyle/>
          <a:p>
            <a:pPr marL="0" indent="0">
              <a:lnSpc>
                <a:spcPct val="100000"/>
              </a:lnSpc>
              <a:buNone/>
            </a:pPr>
            <a:endParaRPr lang="en-US" sz="2800" dirty="0">
              <a:latin typeface="Segoe UI Light" panose="020B0502040204020203" pitchFamily="34" charset="0"/>
              <a:cs typeface="Segoe UI Light" panose="020B0502040204020203" pitchFamily="34" charset="0"/>
            </a:endParaRPr>
          </a:p>
        </p:txBody>
      </p:sp>
      <p:pic>
        <p:nvPicPr>
          <p:cNvPr id="3" name="Picture 2" descr="An image showing a SharePoint site with HR data on it and selected to import into Power BI.">
            <a:extLst>
              <a:ext uri="{FF2B5EF4-FFF2-40B4-BE49-F238E27FC236}">
                <a16:creationId xmlns:a16="http://schemas.microsoft.com/office/drawing/2014/main" id="{EFB29D1B-916A-4C93-A357-ACB89111C8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331" y="1565891"/>
            <a:ext cx="9757544" cy="2334569"/>
          </a:xfrm>
          <a:prstGeom prst="rect">
            <a:avLst/>
          </a:prstGeom>
        </p:spPr>
      </p:pic>
      <p:sp>
        <p:nvSpPr>
          <p:cNvPr id="8" name="Arrow: Curved Right 7" descr="An image of an arrow pointing to the home tab of the ribbon in Power Query.">
            <a:extLst>
              <a:ext uri="{FF2B5EF4-FFF2-40B4-BE49-F238E27FC236}">
                <a16:creationId xmlns:a16="http://schemas.microsoft.com/office/drawing/2014/main" id="{9D4FB852-6839-460B-9B1A-B78014ABE679}"/>
              </a:ext>
            </a:extLst>
          </p:cNvPr>
          <p:cNvSpPr/>
          <p:nvPr/>
        </p:nvSpPr>
        <p:spPr bwMode="auto">
          <a:xfrm rot="18714888">
            <a:off x="4167187" y="3954641"/>
            <a:ext cx="611173" cy="1965255"/>
          </a:xfrm>
          <a:prstGeom prst="curved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An image showing Power Query with the SharePoint HR data imported.">
            <a:extLst>
              <a:ext uri="{FF2B5EF4-FFF2-40B4-BE49-F238E27FC236}">
                <a16:creationId xmlns:a16="http://schemas.microsoft.com/office/drawing/2014/main" id="{225C300F-9416-4BFF-A7B4-A312BE048A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4335" y="2459579"/>
            <a:ext cx="6819048" cy="4390476"/>
          </a:xfrm>
          <a:prstGeom prst="rect">
            <a:avLst/>
          </a:prstGeom>
        </p:spPr>
      </p:pic>
    </p:spTree>
    <p:extLst>
      <p:ext uri="{BB962C8B-B14F-4D97-AF65-F5344CB8AC3E}">
        <p14:creationId xmlns:p14="http://schemas.microsoft.com/office/powerpoint/2010/main" val="207408204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a:t>Get data from Analysis Services</a:t>
            </a:r>
          </a:p>
        </p:txBody>
      </p:sp>
      <p:pic>
        <p:nvPicPr>
          <p:cNvPr id="3" name="Picture 2" descr="An image showing the SQL Server Analysis Services database connection dialog with the server name and database fields filled in.">
            <a:extLst>
              <a:ext uri="{FF2B5EF4-FFF2-40B4-BE49-F238E27FC236}">
                <a16:creationId xmlns:a16="http://schemas.microsoft.com/office/drawing/2014/main" id="{878C6572-B11D-47F0-8653-9D8A2111E1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424" y="2231859"/>
            <a:ext cx="7404082" cy="3344124"/>
          </a:xfrm>
          <a:prstGeom prst="rect">
            <a:avLst/>
          </a:prstGeom>
        </p:spPr>
      </p:pic>
      <p:sp>
        <p:nvSpPr>
          <p:cNvPr id="6" name="Text Placeholder 5">
            <a:extLst>
              <a:ext uri="{FF2B5EF4-FFF2-40B4-BE49-F238E27FC236}">
                <a16:creationId xmlns:a16="http://schemas.microsoft.com/office/drawing/2014/main" id="{5344448D-C9C9-4C42-AAFF-6F7BD7074E15}"/>
              </a:ext>
            </a:extLst>
          </p:cNvPr>
          <p:cNvSpPr>
            <a:spLocks noGrp="1"/>
          </p:cNvSpPr>
          <p:nvPr>
            <p:ph type="body" sz="quarter" idx="10"/>
          </p:nvPr>
        </p:nvSpPr>
        <p:spPr>
          <a:xfrm>
            <a:off x="465139" y="1960860"/>
            <a:ext cx="4406286" cy="2623666"/>
          </a:xfrm>
        </p:spPr>
        <p:txBody>
          <a:bodyPr/>
          <a:lstStyle/>
          <a:p>
            <a:pPr marL="0" indent="0">
              <a:buNone/>
            </a:pPr>
            <a:r>
              <a:rPr lang="en-US" sz="2400" dirty="0"/>
              <a:t>An analytical data engine that lets you digest data from multiple data sources and create calculations on the fly.</a:t>
            </a:r>
          </a:p>
        </p:txBody>
      </p:sp>
    </p:spTree>
    <p:extLst>
      <p:ext uri="{BB962C8B-B14F-4D97-AF65-F5344CB8AC3E}">
        <p14:creationId xmlns:p14="http://schemas.microsoft.com/office/powerpoint/2010/main" val="2872668551"/>
      </p:ext>
    </p:extLst>
  </p:cSld>
  <p:clrMapOvr>
    <a:masterClrMapping/>
  </p:clrMapOvr>
  <p:transition>
    <p:fade/>
  </p:transition>
</p:sld>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Azure 2">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BA37C2E8-86DA-4C7F-89BF-BC08C304625E}"/>
    </a:ext>
  </a:extLst>
</a:theme>
</file>

<file path=ppt/theme/theme3.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4.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60E49DB-0E46-4E26-802D-8B7134C2F338}" vid="{2A6A2BA9-42FB-431E-81C9-3FE614E59DF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CF6CFD0234D3B49A8BA0EAFF2A75B6F" ma:contentTypeVersion="13" ma:contentTypeDescription="Create a new document." ma:contentTypeScope="" ma:versionID="8932df54fdb7a1e80ed040225811a22d">
  <xsd:schema xmlns:xsd="http://www.w3.org/2001/XMLSchema" xmlns:xs="http://www.w3.org/2001/XMLSchema" xmlns:p="http://schemas.microsoft.com/office/2006/metadata/properties" xmlns:ns1="http://schemas.microsoft.com/sharepoint/v3" xmlns:ns2="81db2858-b24f-4e13-8628-6a9b4230a320" xmlns:ns3="47c683d7-bc2d-4791-a545-02d7bf8a7e2a" targetNamespace="http://schemas.microsoft.com/office/2006/metadata/properties" ma:root="true" ma:fieldsID="1bf7a708eab65c22f92b34c3c1b0ca0f" ns1:_="" ns2:_="" ns3:_="">
    <xsd:import namespace="http://schemas.microsoft.com/sharepoint/v3"/>
    <xsd:import namespace="81db2858-b24f-4e13-8628-6a9b4230a320"/>
    <xsd:import namespace="47c683d7-bc2d-4791-a545-02d7bf8a7e2a"/>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AutoTags" minOccurs="0"/>
                <xsd:element ref="ns1:_ip_UnifiedCompliancePolicyProperties" minOccurs="0"/>
                <xsd:element ref="ns1:_ip_UnifiedCompliancePolicyUIAction"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db2858-b24f-4e13-8628-6a9b4230a32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c683d7-bc2d-4791-a545-02d7bf8a7e2a"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AutoTags xmlns="81db2858-b24f-4e13-8628-6a9b4230a320" xsi:nil="true"/>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77B69EB-0C61-49EA-A30E-F43A7994C8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1db2858-b24f-4e13-8628-6a9b4230a320"/>
    <ds:schemaRef ds:uri="47c683d7-bc2d-4791-a545-02d7bf8a7e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D3D1945-347B-414B-92B7-5D2834926D3F}">
  <ds:schemaRefs>
    <ds:schemaRef ds:uri="http://schemas.microsoft.com/office/2006/metadata/properties"/>
    <ds:schemaRef ds:uri="http://schemas.microsoft.com/office/infopath/2007/PartnerControls"/>
    <ds:schemaRef ds:uri="81db2858-b24f-4e13-8628-6a9b4230a320"/>
    <ds:schemaRef ds:uri="http://schemas.microsoft.com/sharepoint/v3"/>
  </ds:schemaRefs>
</ds:datastoreItem>
</file>

<file path=customXml/itemProps3.xml><?xml version="1.0" encoding="utf-8"?>
<ds:datastoreItem xmlns:ds="http://schemas.openxmlformats.org/officeDocument/2006/customXml" ds:itemID="{B7056CE5-6EFD-4F2F-AB35-5F68B0EC46D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3128</Words>
  <Application>Microsoft Office PowerPoint</Application>
  <PresentationFormat>Custom</PresentationFormat>
  <Paragraphs>205</Paragraphs>
  <Slides>18</Slides>
  <Notes>17</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18</vt:i4>
      </vt:variant>
    </vt:vector>
  </HeadingPairs>
  <TitlesOfParts>
    <vt:vector size="29" baseType="lpstr">
      <vt:lpstr>-apple-system</vt:lpstr>
      <vt:lpstr>Arial</vt:lpstr>
      <vt:lpstr>Consolas</vt:lpstr>
      <vt:lpstr>Segoe UI</vt:lpstr>
      <vt:lpstr>Segoe UI Light</vt:lpstr>
      <vt:lpstr>Segoe UI Semibold</vt:lpstr>
      <vt:lpstr>Wingdings</vt:lpstr>
      <vt:lpstr>Azure 1</vt:lpstr>
      <vt:lpstr>Azure 2</vt:lpstr>
      <vt:lpstr>Dynamics 365</vt:lpstr>
      <vt:lpstr>Office 365 PPT Template - 2017</vt:lpstr>
      <vt:lpstr>Module 2: Get Data in Power BI</vt:lpstr>
      <vt:lpstr>Learning Objectives</vt:lpstr>
      <vt:lpstr>Lesson 1:  Get data from various data sources</vt:lpstr>
      <vt:lpstr>Introduction to getting data</vt:lpstr>
      <vt:lpstr>Get data from flat files</vt:lpstr>
      <vt:lpstr>Get data from relational data sources</vt:lpstr>
      <vt:lpstr>Get data from NoSQL</vt:lpstr>
      <vt:lpstr>Get data from applications</vt:lpstr>
      <vt:lpstr>Get data from Analysis Services</vt:lpstr>
      <vt:lpstr>Lesson 2: Optimize Performance</vt:lpstr>
      <vt:lpstr>Select a Storage Mode</vt:lpstr>
      <vt:lpstr>Fix Performance Issues</vt:lpstr>
      <vt:lpstr>Optimize Query Performance</vt:lpstr>
      <vt:lpstr>Query Folding</vt:lpstr>
      <vt:lpstr>Lesson 3: Resolve Data Errors</vt:lpstr>
      <vt:lpstr>Identify and Resolve Data Import Errors</vt:lpstr>
      <vt:lpstr>Module Overview</vt:lpstr>
      <vt:lpstr>Lab: Preparing Data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2021-01-22T15:05:33Z</dcterms:created>
  <dcterms:modified xsi:type="dcterms:W3CDTF">2021-08-08T20:18:40Z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2000</vt:r8>
  </property>
  <property fmtid="{D5CDD505-2E9C-101B-9397-08002B2CF9AE}" pid="3" name="Sensitivity">
    <vt:lpwstr>General</vt:lpwstr>
  </property>
  <property fmtid="{D5CDD505-2E9C-101B-9397-08002B2CF9AE}" pid="4" name="xd_Signature">
    <vt:bool>false</vt:bool>
  </property>
  <property fmtid="{D5CDD505-2E9C-101B-9397-08002B2CF9AE}" pid="5" name="MSIP_Label_f42aa342-8706-4288-bd11-ebb85995028c_Enabled">
    <vt:lpwstr>True</vt:lpwstr>
  </property>
  <property fmtid="{D5CDD505-2E9C-101B-9397-08002B2CF9AE}" pid="6" name="xd_ProgID">
    <vt:lpwstr/>
  </property>
  <property fmtid="{D5CDD505-2E9C-101B-9397-08002B2CF9AE}" pid="7" name="ContentTypeId">
    <vt:lpwstr>0x010100CCF6CFD0234D3B49A8BA0EAFF2A75B6F</vt:lpwstr>
  </property>
  <property fmtid="{D5CDD505-2E9C-101B-9397-08002B2CF9AE}" pid="8" name="ComplianceAssetId">
    <vt:lpwstr/>
  </property>
  <property fmtid="{D5CDD505-2E9C-101B-9397-08002B2CF9AE}" pid="9" name="TemplateUrl">
    <vt:lpwstr/>
  </property>
  <property fmtid="{D5CDD505-2E9C-101B-9397-08002B2CF9AE}" pid="10" name="MSIP_Label_f42aa342-8706-4288-bd11-ebb85995028c_SetDate">
    <vt:lpwstr>2020-04-30T16:58:44.8526099Z</vt:lpwstr>
  </property>
  <property fmtid="{D5CDD505-2E9C-101B-9397-08002B2CF9AE}" pid="11" name="MSIP_Label_f42aa342-8706-4288-bd11-ebb85995028c_SiteId">
    <vt:lpwstr>72f988bf-86f1-41af-91ab-2d7cd011db47</vt:lpwstr>
  </property>
  <property fmtid="{D5CDD505-2E9C-101B-9397-08002B2CF9AE}" pid="12" name="MSIP_Label_f42aa342-8706-4288-bd11-ebb85995028c_Name">
    <vt:lpwstr>General</vt:lpwstr>
  </property>
  <property fmtid="{D5CDD505-2E9C-101B-9397-08002B2CF9AE}" pid="13" name="MSIP_Label_f42aa342-8706-4288-bd11-ebb85995028c_Extended_MSFT_Method">
    <vt:lpwstr>Automatic</vt:lpwstr>
  </property>
  <property fmtid="{D5CDD505-2E9C-101B-9397-08002B2CF9AE}" pid="14" name="MSIP_Label_f42aa342-8706-4288-bd11-ebb85995028c_ActionId">
    <vt:lpwstr>a6dbb04b-5cb4-4cb5-bb6f-3d6af857b37d</vt:lpwstr>
  </property>
</Properties>
</file>